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 id="2147483864" r:id="rId2"/>
  </p:sldMasterIdLst>
  <p:sldIdLst>
    <p:sldId id="290" r:id="rId3"/>
    <p:sldId id="335" r:id="rId4"/>
    <p:sldId id="337" r:id="rId5"/>
    <p:sldId id="338" r:id="rId6"/>
    <p:sldId id="339" r:id="rId7"/>
    <p:sldId id="343" r:id="rId8"/>
    <p:sldId id="336" r:id="rId9"/>
    <p:sldId id="357" r:id="rId10"/>
    <p:sldId id="334" r:id="rId11"/>
    <p:sldId id="328" r:id="rId12"/>
    <p:sldId id="329" r:id="rId13"/>
    <p:sldId id="331" r:id="rId14"/>
    <p:sldId id="332" r:id="rId15"/>
    <p:sldId id="382" r:id="rId16"/>
    <p:sldId id="371" r:id="rId17"/>
    <p:sldId id="370" r:id="rId18"/>
    <p:sldId id="381" r:id="rId19"/>
    <p:sldId id="344" r:id="rId20"/>
    <p:sldId id="345" r:id="rId21"/>
    <p:sldId id="346" r:id="rId22"/>
    <p:sldId id="340" r:id="rId23"/>
    <p:sldId id="369" r:id="rId24"/>
    <p:sldId id="359" r:id="rId25"/>
    <p:sldId id="356" r:id="rId26"/>
    <p:sldId id="383" r:id="rId27"/>
    <p:sldId id="372" r:id="rId28"/>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81" autoAdjust="0"/>
    <p:restoredTop sz="94660"/>
  </p:normalViewPr>
  <p:slideViewPr>
    <p:cSldViewPr snapToGrid="0">
      <p:cViewPr varScale="1">
        <p:scale>
          <a:sx n="72" d="100"/>
          <a:sy n="72" d="100"/>
        </p:scale>
        <p:origin x="672" y="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C7E423-4575-40BE-A022-DB02804899A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96C791D5-73BC-4833-938E-3BAFBA3E0B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F2E74D4D-6621-4430-B7E6-F54E1FB2C72B}"/>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5" name="Marcador de pie de página 4">
            <a:extLst>
              <a:ext uri="{FF2B5EF4-FFF2-40B4-BE49-F238E27FC236}">
                <a16:creationId xmlns:a16="http://schemas.microsoft.com/office/drawing/2014/main" id="{81863EB6-0CA9-434B-BB5C-DDAE94EABC8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582D6A73-F8F0-4515-B740-1FF319F5AC82}"/>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2533523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E4B742-BDEA-43C3-AADD-D451A53E5C5A}"/>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0DAD1D3B-40B1-409E-8F48-7BCD264A9FB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0435555F-1370-40C5-8B5E-3662AB801DCA}"/>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5" name="Marcador de pie de página 4">
            <a:extLst>
              <a:ext uri="{FF2B5EF4-FFF2-40B4-BE49-F238E27FC236}">
                <a16:creationId xmlns:a16="http://schemas.microsoft.com/office/drawing/2014/main" id="{A166494B-1CCC-4871-86F4-3F84399AE2A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75821F17-7D3F-478A-A9A3-A59B43E88168}"/>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1753256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450980-4231-4F42-B15F-EA87531E1AE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21E8D37D-D6DD-4372-A636-9F779DEFAF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F8E3118-D8C3-4604-B15D-2263BD542D8E}"/>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5" name="Marcador de pie de página 4">
            <a:extLst>
              <a:ext uri="{FF2B5EF4-FFF2-40B4-BE49-F238E27FC236}">
                <a16:creationId xmlns:a16="http://schemas.microsoft.com/office/drawing/2014/main" id="{E3C7E4B9-3AF8-42D8-A504-768E5EACE6BA}"/>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5AB77E63-A123-48A5-A2D6-A66DE0AE5FEC}"/>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1904530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BC907B-D749-4FA3-97D3-40E6E05369F1}"/>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3D57EB1C-7E74-4850-ACCF-4EF5CBEFC7B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4E6FD874-6D6F-414C-BC38-6FBECC513AAC}"/>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1EB64095-3AF2-43F4-9782-1FF8460B69CC}"/>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6" name="Marcador de pie de página 5">
            <a:extLst>
              <a:ext uri="{FF2B5EF4-FFF2-40B4-BE49-F238E27FC236}">
                <a16:creationId xmlns:a16="http://schemas.microsoft.com/office/drawing/2014/main" id="{06BEFCA5-DDF5-4294-B480-6F2A9417C369}"/>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B7472471-22B0-4B9A-80D5-945D97E75B4A}"/>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3872969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17C94D-D25B-4906-A736-B429382A70B9}"/>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2F71BE9D-93F9-4738-A9A6-F0EF5F06BF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0781AEE-AE29-44A0-B218-A721CA80925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5A623911-3CF1-44CB-811D-8B570EF6A4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A27FF0F-EEDE-4489-98A8-7986C7A0D094}"/>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F5C061A0-CC79-4B77-B717-BB946EFA4928}"/>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8" name="Marcador de pie de página 7">
            <a:extLst>
              <a:ext uri="{FF2B5EF4-FFF2-40B4-BE49-F238E27FC236}">
                <a16:creationId xmlns:a16="http://schemas.microsoft.com/office/drawing/2014/main" id="{52CC430E-1C2E-4E19-AC97-393D0720FA6E}"/>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AD03B45C-EAE0-49D1-9E1A-A2266D9014F4}"/>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3477970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BA7045-2A4F-47EE-AC38-8966619E201A}"/>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BE47EA68-5176-4BC1-A166-1E485F6A315A}"/>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4" name="Marcador de pie de página 3">
            <a:extLst>
              <a:ext uri="{FF2B5EF4-FFF2-40B4-BE49-F238E27FC236}">
                <a16:creationId xmlns:a16="http://schemas.microsoft.com/office/drawing/2014/main" id="{02EDC2D7-F65E-44E1-BBC8-EE3D0A1096F1}"/>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73F6B9A5-D693-431C-B0B1-1A276B5AA591}"/>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3619650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D5F7BD9-84E5-4111-9730-BFF80D81C1B6}"/>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3" name="Marcador de pie de página 2">
            <a:extLst>
              <a:ext uri="{FF2B5EF4-FFF2-40B4-BE49-F238E27FC236}">
                <a16:creationId xmlns:a16="http://schemas.microsoft.com/office/drawing/2014/main" id="{49624E36-CEAC-4174-9292-DD8A1FDA6C2F}"/>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5FF9738A-BE7B-427B-8F7D-3E474DC2DF8A}"/>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2302166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95AF22-5BA3-4CE9-A7DE-9493780AB23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D150AC84-8789-4E4F-AA1E-04B2C6AE10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6DAE4A1A-724D-4980-B210-05F6FE845D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34FA18B-D452-4250-B728-17036452E466}"/>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6" name="Marcador de pie de página 5">
            <a:extLst>
              <a:ext uri="{FF2B5EF4-FFF2-40B4-BE49-F238E27FC236}">
                <a16:creationId xmlns:a16="http://schemas.microsoft.com/office/drawing/2014/main" id="{C668D07D-ADDD-4A41-A940-A8DB49C83C90}"/>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DEC77728-3275-4C7E-8FCC-E2B64A600AA1}"/>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247305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926DF2-B665-4893-BB9F-5998AF08E4B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CEFB0043-FABA-46C7-B66F-3F7E7060AF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19A50903-4BE8-466C-B405-054FE08E2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1FAE4A7-ADB4-468D-B68F-5B1719A84F82}"/>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6" name="Marcador de pie de página 5">
            <a:extLst>
              <a:ext uri="{FF2B5EF4-FFF2-40B4-BE49-F238E27FC236}">
                <a16:creationId xmlns:a16="http://schemas.microsoft.com/office/drawing/2014/main" id="{C6CC9C67-F2A6-4B5D-A07C-21E872629AE3}"/>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402504B4-5537-4B9A-B38A-C2E1912778CF}"/>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2949578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335D36-D455-4268-8B49-45F003177C02}"/>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6B55FF29-5541-44DB-91EF-E6B1AE8804E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23081D97-453C-4FB9-B085-7C13845D67E3}"/>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5" name="Marcador de pie de página 4">
            <a:extLst>
              <a:ext uri="{FF2B5EF4-FFF2-40B4-BE49-F238E27FC236}">
                <a16:creationId xmlns:a16="http://schemas.microsoft.com/office/drawing/2014/main" id="{A2764B96-2659-48E2-BD07-F61285D4AAB4}"/>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8E0B0D96-71DA-4954-AB10-F31B3F589042}"/>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1751137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4141192-CF45-4DF5-9909-DFC1BF874AC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BAB4CB8C-4F9C-4126-A988-5FD8B7A2EA0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B06230BF-5546-42F0-B166-86DF4D3C9DEA}"/>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5" name="Marcador de pie de página 4">
            <a:extLst>
              <a:ext uri="{FF2B5EF4-FFF2-40B4-BE49-F238E27FC236}">
                <a16:creationId xmlns:a16="http://schemas.microsoft.com/office/drawing/2014/main" id="{18BDA25B-DD5C-4817-8D54-2BD734EBBA78}"/>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2D081794-2918-4871-83CD-A71DC7043DD0}"/>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36361577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C7E423-4575-40BE-A022-DB02804899A3}"/>
              </a:ext>
            </a:extLst>
          </p:cNvPr>
          <p:cNvSpPr>
            <a:spLocks noGrp="1"/>
          </p:cNvSpPr>
          <p:nvPr>
            <p:ph type="ctrTitle"/>
          </p:nvPr>
        </p:nvSpPr>
        <p:spPr>
          <a:xfrm>
            <a:off x="1524000" y="1122363"/>
            <a:ext cx="9144000" cy="2387600"/>
          </a:xfrm>
        </p:spPr>
        <p:txBody>
          <a:bodyPr anchor="b"/>
          <a:lstStyle>
            <a:lvl1pPr algn="ctr">
              <a:defRPr sz="45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96C791D5-73BC-4833-938E-3BAFBA3E0B58}"/>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F2E74D4D-6621-4430-B7E6-F54E1FB2C72B}"/>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5" name="Marcador de pie de página 4">
            <a:extLst>
              <a:ext uri="{FF2B5EF4-FFF2-40B4-BE49-F238E27FC236}">
                <a16:creationId xmlns:a16="http://schemas.microsoft.com/office/drawing/2014/main" id="{81863EB6-0CA9-434B-BB5C-DDAE94EABC8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582D6A73-F8F0-4515-B740-1FF319F5AC82}"/>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2408151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E4B742-BDEA-43C3-AADD-D451A53E5C5A}"/>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0DAD1D3B-40B1-409E-8F48-7BCD264A9FB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0435555F-1370-40C5-8B5E-3662AB801DCA}"/>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5" name="Marcador de pie de página 4">
            <a:extLst>
              <a:ext uri="{FF2B5EF4-FFF2-40B4-BE49-F238E27FC236}">
                <a16:creationId xmlns:a16="http://schemas.microsoft.com/office/drawing/2014/main" id="{A166494B-1CCC-4871-86F4-3F84399AE2A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75821F17-7D3F-478A-A9A3-A59B43E88168}"/>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23103017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450980-4231-4F42-B15F-EA87531E1AE5}"/>
              </a:ext>
            </a:extLst>
          </p:cNvPr>
          <p:cNvSpPr>
            <a:spLocks noGrp="1"/>
          </p:cNvSpPr>
          <p:nvPr>
            <p:ph type="title"/>
          </p:nvPr>
        </p:nvSpPr>
        <p:spPr>
          <a:xfrm>
            <a:off x="831851" y="1709740"/>
            <a:ext cx="10515600" cy="2852737"/>
          </a:xfrm>
        </p:spPr>
        <p:txBody>
          <a:bodyPr anchor="b"/>
          <a:lstStyle>
            <a:lvl1pPr>
              <a:defRPr sz="45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21E8D37D-D6DD-4372-A636-9F779DEFAFDF}"/>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F8E3118-D8C3-4604-B15D-2263BD542D8E}"/>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5" name="Marcador de pie de página 4">
            <a:extLst>
              <a:ext uri="{FF2B5EF4-FFF2-40B4-BE49-F238E27FC236}">
                <a16:creationId xmlns:a16="http://schemas.microsoft.com/office/drawing/2014/main" id="{E3C7E4B9-3AF8-42D8-A504-768E5EACE6BA}"/>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5AB77E63-A123-48A5-A2D6-A66DE0AE5FEC}"/>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39850044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BC907B-D749-4FA3-97D3-40E6E05369F1}"/>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3D57EB1C-7E74-4850-ACCF-4EF5CBEFC7B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4E6FD874-6D6F-414C-BC38-6FBECC513AAC}"/>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1EB64095-3AF2-43F4-9782-1FF8460B69CC}"/>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6" name="Marcador de pie de página 5">
            <a:extLst>
              <a:ext uri="{FF2B5EF4-FFF2-40B4-BE49-F238E27FC236}">
                <a16:creationId xmlns:a16="http://schemas.microsoft.com/office/drawing/2014/main" id="{06BEFCA5-DDF5-4294-B480-6F2A9417C369}"/>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B7472471-22B0-4B9A-80D5-945D97E75B4A}"/>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3558529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17C94D-D25B-4906-A736-B429382A70B9}"/>
              </a:ext>
            </a:extLst>
          </p:cNvPr>
          <p:cNvSpPr>
            <a:spLocks noGrp="1"/>
          </p:cNvSpPr>
          <p:nvPr>
            <p:ph type="title"/>
          </p:nvPr>
        </p:nvSpPr>
        <p:spPr>
          <a:xfrm>
            <a:off x="839788" y="365127"/>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2F71BE9D-93F9-4738-A9A6-F0EF5F06BF5F}"/>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0781AEE-AE29-44A0-B218-A721CA809257}"/>
              </a:ext>
            </a:extLst>
          </p:cNvPr>
          <p:cNvSpPr>
            <a:spLocks noGrp="1"/>
          </p:cNvSpPr>
          <p:nvPr>
            <p:ph sz="half" idx="2"/>
          </p:nvPr>
        </p:nvSpPr>
        <p:spPr>
          <a:xfrm>
            <a:off x="839789"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5A623911-3CF1-44CB-811D-8B570EF6A401}"/>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A27FF0F-EEDE-4489-98A8-7986C7A0D094}"/>
              </a:ext>
            </a:extLst>
          </p:cNvPr>
          <p:cNvSpPr>
            <a:spLocks noGrp="1"/>
          </p:cNvSpPr>
          <p:nvPr>
            <p:ph sz="quarter" idx="4"/>
          </p:nvPr>
        </p:nvSpPr>
        <p:spPr>
          <a:xfrm>
            <a:off x="6172201"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F5C061A0-CC79-4B77-B717-BB946EFA4928}"/>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8" name="Marcador de pie de página 7">
            <a:extLst>
              <a:ext uri="{FF2B5EF4-FFF2-40B4-BE49-F238E27FC236}">
                <a16:creationId xmlns:a16="http://schemas.microsoft.com/office/drawing/2014/main" id="{52CC430E-1C2E-4E19-AC97-393D0720FA6E}"/>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AD03B45C-EAE0-49D1-9E1A-A2266D9014F4}"/>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40770633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BA7045-2A4F-47EE-AC38-8966619E201A}"/>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BE47EA68-5176-4BC1-A166-1E485F6A315A}"/>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4" name="Marcador de pie de página 3">
            <a:extLst>
              <a:ext uri="{FF2B5EF4-FFF2-40B4-BE49-F238E27FC236}">
                <a16:creationId xmlns:a16="http://schemas.microsoft.com/office/drawing/2014/main" id="{02EDC2D7-F65E-44E1-BBC8-EE3D0A1096F1}"/>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73F6B9A5-D693-431C-B0B1-1A276B5AA591}"/>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31163822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D5F7BD9-84E5-4111-9730-BFF80D81C1B6}"/>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3" name="Marcador de pie de página 2">
            <a:extLst>
              <a:ext uri="{FF2B5EF4-FFF2-40B4-BE49-F238E27FC236}">
                <a16:creationId xmlns:a16="http://schemas.microsoft.com/office/drawing/2014/main" id="{49624E36-CEAC-4174-9292-DD8A1FDA6C2F}"/>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5FF9738A-BE7B-427B-8F7D-3E474DC2DF8A}"/>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3555004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95AF22-5BA3-4CE9-A7DE-9493780AB239}"/>
              </a:ext>
            </a:extLst>
          </p:cNvPr>
          <p:cNvSpPr>
            <a:spLocks noGrp="1"/>
          </p:cNvSpPr>
          <p:nvPr>
            <p:ph type="title"/>
          </p:nvPr>
        </p:nvSpPr>
        <p:spPr>
          <a:xfrm>
            <a:off x="839788" y="457200"/>
            <a:ext cx="3932237" cy="1600200"/>
          </a:xfrm>
        </p:spPr>
        <p:txBody>
          <a:bodyPr anchor="b"/>
          <a:lstStyle>
            <a:lvl1pPr>
              <a:defRPr sz="24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D150AC84-8789-4E4F-AA1E-04B2C6AE1043}"/>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6DAE4A1A-724D-4980-B210-05F6FE845D25}"/>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34FA18B-D452-4250-B728-17036452E466}"/>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6" name="Marcador de pie de página 5">
            <a:extLst>
              <a:ext uri="{FF2B5EF4-FFF2-40B4-BE49-F238E27FC236}">
                <a16:creationId xmlns:a16="http://schemas.microsoft.com/office/drawing/2014/main" id="{C668D07D-ADDD-4A41-A940-A8DB49C83C90}"/>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DEC77728-3275-4C7E-8FCC-E2B64A600AA1}"/>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15108367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926DF2-B665-4893-BB9F-5998AF08E4B4}"/>
              </a:ext>
            </a:extLst>
          </p:cNvPr>
          <p:cNvSpPr>
            <a:spLocks noGrp="1"/>
          </p:cNvSpPr>
          <p:nvPr>
            <p:ph type="title"/>
          </p:nvPr>
        </p:nvSpPr>
        <p:spPr>
          <a:xfrm>
            <a:off x="839788" y="457200"/>
            <a:ext cx="3932237" cy="1600200"/>
          </a:xfrm>
        </p:spPr>
        <p:txBody>
          <a:bodyPr anchor="b"/>
          <a:lstStyle>
            <a:lvl1pPr>
              <a:defRPr sz="24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CEFB0043-FABA-46C7-B66F-3F7E7060AFB8}"/>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CL"/>
          </a:p>
        </p:txBody>
      </p:sp>
      <p:sp>
        <p:nvSpPr>
          <p:cNvPr id="4" name="Marcador de texto 3">
            <a:extLst>
              <a:ext uri="{FF2B5EF4-FFF2-40B4-BE49-F238E27FC236}">
                <a16:creationId xmlns:a16="http://schemas.microsoft.com/office/drawing/2014/main" id="{19A50903-4BE8-466C-B405-054FE08E2253}"/>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1FAE4A7-ADB4-468D-B68F-5B1719A84F82}"/>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6" name="Marcador de pie de página 5">
            <a:extLst>
              <a:ext uri="{FF2B5EF4-FFF2-40B4-BE49-F238E27FC236}">
                <a16:creationId xmlns:a16="http://schemas.microsoft.com/office/drawing/2014/main" id="{C6CC9C67-F2A6-4B5D-A07C-21E872629AE3}"/>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402504B4-5537-4B9A-B38A-C2E1912778CF}"/>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268578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335D36-D455-4268-8B49-45F003177C02}"/>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6B55FF29-5541-44DB-91EF-E6B1AE8804E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23081D97-453C-4FB9-B085-7C13845D67E3}"/>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5" name="Marcador de pie de página 4">
            <a:extLst>
              <a:ext uri="{FF2B5EF4-FFF2-40B4-BE49-F238E27FC236}">
                <a16:creationId xmlns:a16="http://schemas.microsoft.com/office/drawing/2014/main" id="{A2764B96-2659-48E2-BD07-F61285D4AAB4}"/>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8E0B0D96-71DA-4954-AB10-F31B3F589042}"/>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8233877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4141192-CF45-4DF5-9909-DFC1BF874AC3}"/>
              </a:ext>
            </a:extLst>
          </p:cNvPr>
          <p:cNvSpPr>
            <a:spLocks noGrp="1"/>
          </p:cNvSpPr>
          <p:nvPr>
            <p:ph type="title" orient="vert"/>
          </p:nvPr>
        </p:nvSpPr>
        <p:spPr>
          <a:xfrm>
            <a:off x="8724901"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BAB4CB8C-4F9C-4126-A988-5FD8B7A2EA05}"/>
              </a:ext>
            </a:extLst>
          </p:cNvPr>
          <p:cNvSpPr>
            <a:spLocks noGrp="1"/>
          </p:cNvSpPr>
          <p:nvPr>
            <p:ph type="body" orient="vert" idx="1"/>
          </p:nvPr>
        </p:nvSpPr>
        <p:spPr>
          <a:xfrm>
            <a:off x="838201"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B06230BF-5546-42F0-B166-86DF4D3C9DEA}"/>
              </a:ext>
            </a:extLst>
          </p:cNvPr>
          <p:cNvSpPr>
            <a:spLocks noGrp="1"/>
          </p:cNvSpPr>
          <p:nvPr>
            <p:ph type="dt" sz="half" idx="10"/>
          </p:nvPr>
        </p:nvSpPr>
        <p:spPr/>
        <p:txBody>
          <a:bodyPr/>
          <a:lstStyle/>
          <a:p>
            <a:fld id="{F0BBECCF-DDDA-4717-912B-D7B6E2C95B13}" type="datetimeFigureOut">
              <a:rPr lang="es-CL" smtClean="0"/>
              <a:t>11-11-2022</a:t>
            </a:fld>
            <a:endParaRPr lang="es-CL"/>
          </a:p>
        </p:txBody>
      </p:sp>
      <p:sp>
        <p:nvSpPr>
          <p:cNvPr id="5" name="Marcador de pie de página 4">
            <a:extLst>
              <a:ext uri="{FF2B5EF4-FFF2-40B4-BE49-F238E27FC236}">
                <a16:creationId xmlns:a16="http://schemas.microsoft.com/office/drawing/2014/main" id="{18BDA25B-DD5C-4817-8D54-2BD734EBBA78}"/>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2D081794-2918-4871-83CD-A71DC7043DD0}"/>
              </a:ext>
            </a:extLst>
          </p:cNvPr>
          <p:cNvSpPr>
            <a:spLocks noGrp="1"/>
          </p:cNvSpPr>
          <p:nvPr>
            <p:ph type="sldNum" sz="quarter" idx="12"/>
          </p:nvPr>
        </p:nvSpPr>
        <p:spPr/>
        <p:txBody>
          <a:bodyPr/>
          <a:lstStyle/>
          <a:p>
            <a:fld id="{F6A304D8-16D6-401C-8F10-2D606AB48D7E}" type="slidenum">
              <a:rPr lang="es-CL" smtClean="0"/>
              <a:t>‹Nº›</a:t>
            </a:fld>
            <a:endParaRPr lang="es-CL"/>
          </a:p>
        </p:txBody>
      </p:sp>
    </p:spTree>
    <p:extLst>
      <p:ext uri="{BB962C8B-B14F-4D97-AF65-F5344CB8AC3E}">
        <p14:creationId xmlns:p14="http://schemas.microsoft.com/office/powerpoint/2010/main" val="131406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A711A84-A476-4D6E-87E8-FB02C65AC1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E7363A4E-E591-48CC-955B-84A9B6DD61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F1025C5F-8C1E-4D60-AF26-791B636E81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BBECCF-DDDA-4717-912B-D7B6E2C95B13}" type="datetimeFigureOut">
              <a:rPr lang="es-CL" smtClean="0"/>
              <a:t>11-11-2022</a:t>
            </a:fld>
            <a:endParaRPr lang="es-CL"/>
          </a:p>
        </p:txBody>
      </p:sp>
      <p:sp>
        <p:nvSpPr>
          <p:cNvPr id="5" name="Marcador de pie de página 4">
            <a:extLst>
              <a:ext uri="{FF2B5EF4-FFF2-40B4-BE49-F238E27FC236}">
                <a16:creationId xmlns:a16="http://schemas.microsoft.com/office/drawing/2014/main" id="{A8E54A7B-FDE3-40B2-9428-D148C8FC8D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2EC62005-54AB-4B24-9E88-CF9D7A0B35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A304D8-16D6-401C-8F10-2D606AB48D7E}" type="slidenum">
              <a:rPr lang="es-CL" smtClean="0"/>
              <a:t>‹Nº›</a:t>
            </a:fld>
            <a:endParaRPr lang="es-CL"/>
          </a:p>
        </p:txBody>
      </p:sp>
    </p:spTree>
    <p:extLst>
      <p:ext uri="{BB962C8B-B14F-4D97-AF65-F5344CB8AC3E}">
        <p14:creationId xmlns:p14="http://schemas.microsoft.com/office/powerpoint/2010/main" val="766773986"/>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A711A84-A476-4D6E-87E8-FB02C65AC130}"/>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E7363A4E-E591-48CC-955B-84A9B6DD61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F1025C5F-8C1E-4D60-AF26-791B636E8126}"/>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0BBECCF-DDDA-4717-912B-D7B6E2C95B13}" type="datetimeFigureOut">
              <a:rPr lang="es-CL" smtClean="0"/>
              <a:t>11-11-2022</a:t>
            </a:fld>
            <a:endParaRPr lang="es-CL"/>
          </a:p>
        </p:txBody>
      </p:sp>
      <p:sp>
        <p:nvSpPr>
          <p:cNvPr id="5" name="Marcador de pie de página 4">
            <a:extLst>
              <a:ext uri="{FF2B5EF4-FFF2-40B4-BE49-F238E27FC236}">
                <a16:creationId xmlns:a16="http://schemas.microsoft.com/office/drawing/2014/main" id="{A8E54A7B-FDE3-40B2-9428-D148C8FC8D5E}"/>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2EC62005-54AB-4B24-9E88-CF9D7A0B35D4}"/>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6A304D8-16D6-401C-8F10-2D606AB48D7E}" type="slidenum">
              <a:rPr lang="es-CL" smtClean="0"/>
              <a:t>‹Nº›</a:t>
            </a:fld>
            <a:endParaRPr lang="es-CL"/>
          </a:p>
        </p:txBody>
      </p:sp>
    </p:spTree>
    <p:extLst>
      <p:ext uri="{BB962C8B-B14F-4D97-AF65-F5344CB8AC3E}">
        <p14:creationId xmlns:p14="http://schemas.microsoft.com/office/powerpoint/2010/main" val="1221658734"/>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C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gi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29.pn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30.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AA878DC-3C43-4D2E-B25C-D9A46407593D}"/>
              </a:ext>
            </a:extLst>
          </p:cNvPr>
          <p:cNvSpPr txBox="1"/>
          <p:nvPr/>
        </p:nvSpPr>
        <p:spPr>
          <a:xfrm>
            <a:off x="1045994" y="1850255"/>
            <a:ext cx="9855786" cy="2862322"/>
          </a:xfrm>
          <a:prstGeom prst="rect">
            <a:avLst/>
          </a:prstGeom>
          <a:noFill/>
        </p:spPr>
        <p:txBody>
          <a:bodyPr wrap="square" rtlCol="0">
            <a:spAutoFit/>
          </a:bodyPr>
          <a:lstStyle/>
          <a:p>
            <a:pPr algn="ctr"/>
            <a:r>
              <a:rPr lang="es-MX" sz="6000" b="1" dirty="0">
                <a:solidFill>
                  <a:srgbClr val="002060"/>
                </a:solidFill>
              </a:rPr>
              <a:t>PPT  </a:t>
            </a:r>
            <a:r>
              <a:rPr lang="es-MX" sz="6000" b="1" dirty="0" err="1">
                <a:solidFill>
                  <a:srgbClr val="002060"/>
                </a:solidFill>
              </a:rPr>
              <a:t>N°</a:t>
            </a:r>
            <a:r>
              <a:rPr lang="es-MX" sz="6000" b="1" dirty="0">
                <a:solidFill>
                  <a:srgbClr val="002060"/>
                </a:solidFill>
              </a:rPr>
              <a:t> 3</a:t>
            </a:r>
          </a:p>
          <a:p>
            <a:pPr algn="ctr"/>
            <a:r>
              <a:rPr lang="es-MX" sz="6000" b="1" dirty="0">
                <a:solidFill>
                  <a:srgbClr val="002060"/>
                </a:solidFill>
              </a:rPr>
              <a:t>TERCERA PARTE DE</a:t>
            </a:r>
          </a:p>
          <a:p>
            <a:pPr algn="ctr"/>
            <a:r>
              <a:rPr lang="es-MX" sz="6000" b="1" dirty="0">
                <a:solidFill>
                  <a:srgbClr val="002060"/>
                </a:solidFill>
              </a:rPr>
              <a:t>PROTECCIONES ELECTRICAS</a:t>
            </a:r>
          </a:p>
        </p:txBody>
      </p:sp>
      <p:sp>
        <p:nvSpPr>
          <p:cNvPr id="3" name="CuadroTexto 2">
            <a:extLst>
              <a:ext uri="{FF2B5EF4-FFF2-40B4-BE49-F238E27FC236}">
                <a16:creationId xmlns:a16="http://schemas.microsoft.com/office/drawing/2014/main" id="{3A2340AE-956A-447E-BD4A-D537072492FD}"/>
              </a:ext>
            </a:extLst>
          </p:cNvPr>
          <p:cNvSpPr txBox="1"/>
          <p:nvPr/>
        </p:nvSpPr>
        <p:spPr>
          <a:xfrm>
            <a:off x="4006541" y="6120110"/>
            <a:ext cx="5543550" cy="461665"/>
          </a:xfrm>
          <a:prstGeom prst="rect">
            <a:avLst/>
          </a:prstGeom>
          <a:noFill/>
        </p:spPr>
        <p:txBody>
          <a:bodyPr wrap="square" rtlCol="0">
            <a:spAutoFit/>
          </a:bodyPr>
          <a:lstStyle/>
          <a:p>
            <a:r>
              <a:rPr lang="es-MX" sz="2400" b="1" dirty="0">
                <a:solidFill>
                  <a:srgbClr val="FF0000"/>
                </a:solidFill>
              </a:rPr>
              <a:t>DOCENTE: OSVALDO CERDA LAMIG</a:t>
            </a:r>
            <a:endParaRPr lang="es-CL" sz="2400" b="1" dirty="0">
              <a:solidFill>
                <a:srgbClr val="FF0000"/>
              </a:solidFill>
            </a:endParaRPr>
          </a:p>
        </p:txBody>
      </p:sp>
      <p:pic>
        <p:nvPicPr>
          <p:cNvPr id="13314" name="Picture 2" descr="PROTECCIONES ELECTRICAS - SIEMENS">
            <a:extLst>
              <a:ext uri="{FF2B5EF4-FFF2-40B4-BE49-F238E27FC236}">
                <a16:creationId xmlns:a16="http://schemas.microsoft.com/office/drawing/2014/main" id="{2C1E6F58-8A68-4DF2-A7D7-5C1FBEA49172}"/>
              </a:ext>
            </a:extLst>
          </p:cNvPr>
          <p:cNvPicPr>
            <a:picLocks noChangeAspect="1" noChangeArrowheads="1"/>
          </p:cNvPicPr>
          <p:nvPr/>
        </p:nvPicPr>
        <p:blipFill>
          <a:blip r:embed="rId2">
            <a:alphaModFix amt="28000"/>
            <a:extLst>
              <a:ext uri="{28A0092B-C50C-407E-A947-70E740481C1C}">
                <a14:useLocalDpi xmlns:a14="http://schemas.microsoft.com/office/drawing/2010/main" val="0"/>
              </a:ext>
            </a:extLst>
          </a:blip>
          <a:srcRect/>
          <a:stretch>
            <a:fillRect/>
          </a:stretch>
        </p:blipFill>
        <p:spPr bwMode="auto">
          <a:xfrm>
            <a:off x="2571288" y="276224"/>
            <a:ext cx="6305551" cy="630555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18177A47-DA00-BF40-61BF-B713222BAE5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51884" y="88777"/>
            <a:ext cx="2518066" cy="1313167"/>
          </a:xfrm>
          <a:prstGeom prst="rect">
            <a:avLst/>
          </a:prstGeom>
          <a:noFill/>
          <a:ln>
            <a:noFill/>
          </a:ln>
        </p:spPr>
      </p:pic>
    </p:spTree>
    <p:extLst>
      <p:ext uri="{BB962C8B-B14F-4D97-AF65-F5344CB8AC3E}">
        <p14:creationId xmlns:p14="http://schemas.microsoft.com/office/powerpoint/2010/main" val="3514684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4993743-B10A-433C-9996-3035D2C3A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45">
            <a:extLst>
              <a:ext uri="{FF2B5EF4-FFF2-40B4-BE49-F238E27FC236}">
                <a16:creationId xmlns:a16="http://schemas.microsoft.com/office/drawing/2014/main" id="{BB3B8946-A0AA-42D4-8A24-639DC6EA1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46">
            <a:extLst>
              <a:ext uri="{FF2B5EF4-FFF2-40B4-BE49-F238E27FC236}">
                <a16:creationId xmlns:a16="http://schemas.microsoft.com/office/drawing/2014/main" id="{AB1038E6-06EF-4DCB-B52E-D3825C50F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47">
            <a:extLst>
              <a:ext uri="{FF2B5EF4-FFF2-40B4-BE49-F238E27FC236}">
                <a16:creationId xmlns:a16="http://schemas.microsoft.com/office/drawing/2014/main" id="{5C7EF35C-8B7D-4026-8F09-8B2B22505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44">
            <a:extLst>
              <a:ext uri="{FF2B5EF4-FFF2-40B4-BE49-F238E27FC236}">
                <a16:creationId xmlns:a16="http://schemas.microsoft.com/office/drawing/2014/main" id="{5F24A71D-C0A9-49AC-B2D1-5A9EA2BD3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348538"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Rectangle 80">
            <a:extLst>
              <a:ext uri="{FF2B5EF4-FFF2-40B4-BE49-F238E27FC236}">
                <a16:creationId xmlns:a16="http://schemas.microsoft.com/office/drawing/2014/main" id="{14280C55-570C-4284-9850-B2BA33DB67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7033095"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CuadroTexto 10">
            <a:extLst>
              <a:ext uri="{FF2B5EF4-FFF2-40B4-BE49-F238E27FC236}">
                <a16:creationId xmlns:a16="http://schemas.microsoft.com/office/drawing/2014/main" id="{0C12AE8E-D5F3-4EFA-8A3F-35CC5D374FC5}"/>
              </a:ext>
            </a:extLst>
          </p:cNvPr>
          <p:cNvSpPr txBox="1"/>
          <p:nvPr/>
        </p:nvSpPr>
        <p:spPr>
          <a:xfrm>
            <a:off x="1282189" y="2494450"/>
            <a:ext cx="5773883" cy="3563159"/>
          </a:xfrm>
          <a:prstGeom prst="rect">
            <a:avLst/>
          </a:prstGeom>
        </p:spPr>
        <p:txBody>
          <a:bodyPr vert="horz" lIns="91440" tIns="45720" rIns="91440" bIns="45720" rtlCol="0">
            <a:normAutofit/>
          </a:bodyPr>
          <a:lstStyle/>
          <a:p>
            <a:pPr algn="just">
              <a:lnSpc>
                <a:spcPct val="90000"/>
              </a:lnSpc>
              <a:spcAft>
                <a:spcPts val="600"/>
              </a:spcAft>
            </a:pPr>
            <a:endParaRPr lang="en-US" sz="2400" b="1" dirty="0"/>
          </a:p>
        </p:txBody>
      </p:sp>
      <p:sp>
        <p:nvSpPr>
          <p:cNvPr id="12" name="CuadroTexto 11">
            <a:extLst>
              <a:ext uri="{FF2B5EF4-FFF2-40B4-BE49-F238E27FC236}">
                <a16:creationId xmlns:a16="http://schemas.microsoft.com/office/drawing/2014/main" id="{2A2E434A-B541-455F-91AE-53E184BF6112}"/>
              </a:ext>
            </a:extLst>
          </p:cNvPr>
          <p:cNvSpPr txBox="1"/>
          <p:nvPr/>
        </p:nvSpPr>
        <p:spPr>
          <a:xfrm>
            <a:off x="1186670" y="2747519"/>
            <a:ext cx="6094520" cy="2862322"/>
          </a:xfrm>
          <a:prstGeom prst="rect">
            <a:avLst/>
          </a:prstGeom>
          <a:noFill/>
        </p:spPr>
        <p:txBody>
          <a:bodyPr wrap="square">
            <a:spAutoFit/>
          </a:bodyPr>
          <a:lstStyle/>
          <a:p>
            <a:pPr algn="just"/>
            <a:r>
              <a:rPr lang="es-MX" b="0" i="0" dirty="0">
                <a:solidFill>
                  <a:srgbClr val="002060"/>
                </a:solidFill>
                <a:effectLst/>
                <a:latin typeface="Arial" panose="020B0604020202020204" pitchFamily="34" charset="0"/>
              </a:rPr>
              <a:t>	En la </a:t>
            </a:r>
            <a:r>
              <a:rPr lang="es-MX" b="0" i="0" u="none" strike="noStrike" dirty="0">
                <a:solidFill>
                  <a:srgbClr val="002060"/>
                </a:solidFill>
                <a:effectLst/>
                <a:latin typeface="Arial" panose="020B0604020202020204" pitchFamily="34" charset="0"/>
              </a:rPr>
              <a:t>electricidad</a:t>
            </a:r>
            <a:r>
              <a:rPr lang="es-MX" b="0" i="0" dirty="0">
                <a:solidFill>
                  <a:srgbClr val="002060"/>
                </a:solidFill>
                <a:effectLst/>
                <a:latin typeface="Arial" panose="020B0604020202020204" pitchFamily="34" charset="0"/>
              </a:rPr>
              <a:t>, se denomina </a:t>
            </a:r>
            <a:r>
              <a:rPr lang="es-MX" b="1" i="0" dirty="0">
                <a:solidFill>
                  <a:srgbClr val="002060"/>
                </a:solidFill>
                <a:effectLst/>
                <a:latin typeface="Arial" panose="020B0604020202020204" pitchFamily="34" charset="0"/>
              </a:rPr>
              <a:t>fusible</a:t>
            </a:r>
            <a:r>
              <a:rPr lang="es-MX" b="0" i="0" dirty="0">
                <a:solidFill>
                  <a:srgbClr val="002060"/>
                </a:solidFill>
                <a:effectLst/>
                <a:latin typeface="Arial" panose="020B0604020202020204" pitchFamily="34" charset="0"/>
              </a:rPr>
              <a:t> a un dispositivo constituido por un soporte adecuado y un filamento o lámina de un </a:t>
            </a:r>
            <a:r>
              <a:rPr lang="es-MX" b="0" i="0" u="none" strike="noStrike" dirty="0">
                <a:solidFill>
                  <a:srgbClr val="002060"/>
                </a:solidFill>
                <a:effectLst/>
                <a:latin typeface="Arial" panose="020B0604020202020204" pitchFamily="34" charset="0"/>
              </a:rPr>
              <a:t>metal</a:t>
            </a:r>
            <a:r>
              <a:rPr lang="es-MX" b="0" i="0" dirty="0">
                <a:solidFill>
                  <a:srgbClr val="002060"/>
                </a:solidFill>
                <a:effectLst/>
                <a:latin typeface="Arial" panose="020B0604020202020204" pitchFamily="34" charset="0"/>
              </a:rPr>
              <a:t> o </a:t>
            </a:r>
            <a:r>
              <a:rPr lang="es-MX" b="0" i="0" u="none" strike="noStrike" dirty="0">
                <a:solidFill>
                  <a:srgbClr val="002060"/>
                </a:solidFill>
                <a:effectLst/>
                <a:latin typeface="Arial" panose="020B0604020202020204" pitchFamily="34" charset="0"/>
              </a:rPr>
              <a:t>aleación</a:t>
            </a:r>
            <a:r>
              <a:rPr lang="es-MX" b="0" i="0" dirty="0">
                <a:solidFill>
                  <a:srgbClr val="002060"/>
                </a:solidFill>
                <a:effectLst/>
                <a:latin typeface="Arial" panose="020B0604020202020204" pitchFamily="34" charset="0"/>
              </a:rPr>
              <a:t> de bajo </a:t>
            </a:r>
            <a:r>
              <a:rPr lang="es-MX" b="0" i="0" u="none" strike="noStrike" dirty="0">
                <a:solidFill>
                  <a:srgbClr val="002060"/>
                </a:solidFill>
                <a:effectLst/>
                <a:latin typeface="Arial" panose="020B0604020202020204" pitchFamily="34" charset="0"/>
              </a:rPr>
              <a:t>punto de fusión</a:t>
            </a:r>
            <a:r>
              <a:rPr lang="es-MX" b="0" i="0" dirty="0">
                <a:solidFill>
                  <a:srgbClr val="002060"/>
                </a:solidFill>
                <a:effectLst/>
                <a:latin typeface="Arial" panose="020B0604020202020204" pitchFamily="34" charset="0"/>
              </a:rPr>
              <a:t> que se intercala en un punto determinado de una instalación eléctrica para que se funda (por </a:t>
            </a:r>
            <a:r>
              <a:rPr lang="es-MX" b="0" i="0" u="none" strike="noStrike" dirty="0">
                <a:solidFill>
                  <a:srgbClr val="002060"/>
                </a:solidFill>
                <a:effectLst/>
                <a:latin typeface="Arial" panose="020B0604020202020204" pitchFamily="34" charset="0"/>
              </a:rPr>
              <a:t>efecto Joule</a:t>
            </a:r>
            <a:r>
              <a:rPr lang="es-MX" b="0" i="0" dirty="0">
                <a:solidFill>
                  <a:srgbClr val="002060"/>
                </a:solidFill>
                <a:effectLst/>
                <a:latin typeface="Arial" panose="020B0604020202020204" pitchFamily="34" charset="0"/>
              </a:rPr>
              <a:t>) cuando la </a:t>
            </a:r>
            <a:r>
              <a:rPr lang="es-MX" b="0" i="0" u="none" strike="noStrike" dirty="0">
                <a:solidFill>
                  <a:srgbClr val="002060"/>
                </a:solidFill>
                <a:effectLst/>
                <a:latin typeface="Arial" panose="020B0604020202020204" pitchFamily="34" charset="0"/>
              </a:rPr>
              <a:t>intensidad de corriente</a:t>
            </a:r>
            <a:r>
              <a:rPr lang="es-MX" b="0" i="0" dirty="0">
                <a:solidFill>
                  <a:srgbClr val="002060"/>
                </a:solidFill>
                <a:effectLst/>
                <a:latin typeface="Arial" panose="020B0604020202020204" pitchFamily="34" charset="0"/>
              </a:rPr>
              <a:t> supere (por un </a:t>
            </a:r>
            <a:r>
              <a:rPr lang="es-MX" b="0" i="0" u="none" strike="noStrike" dirty="0">
                <a:solidFill>
                  <a:srgbClr val="002060"/>
                </a:solidFill>
                <a:effectLst/>
                <a:latin typeface="Arial" panose="020B0604020202020204" pitchFamily="34" charset="0"/>
              </a:rPr>
              <a:t>cortocircuito</a:t>
            </a:r>
            <a:r>
              <a:rPr lang="es-MX" b="0" i="0" dirty="0">
                <a:solidFill>
                  <a:srgbClr val="002060"/>
                </a:solidFill>
                <a:effectLst/>
                <a:latin typeface="Arial" panose="020B0604020202020204" pitchFamily="34" charset="0"/>
              </a:rPr>
              <a:t> o un exceso de carga) un determinado valor que pudiera hacer peligrar la integridad de los conductores de la instalación con el consiguiente riesgo de incendio o destrucción de otros elementos.</a:t>
            </a:r>
            <a:endParaRPr lang="es-CL" dirty="0">
              <a:solidFill>
                <a:srgbClr val="002060"/>
              </a:solidFill>
            </a:endParaRPr>
          </a:p>
        </p:txBody>
      </p:sp>
      <p:sp>
        <p:nvSpPr>
          <p:cNvPr id="13" name="CuadroTexto 12">
            <a:extLst>
              <a:ext uri="{FF2B5EF4-FFF2-40B4-BE49-F238E27FC236}">
                <a16:creationId xmlns:a16="http://schemas.microsoft.com/office/drawing/2014/main" id="{3BF295BB-7A82-49E2-882C-F0099463EB7F}"/>
              </a:ext>
            </a:extLst>
          </p:cNvPr>
          <p:cNvSpPr txBox="1"/>
          <p:nvPr/>
        </p:nvSpPr>
        <p:spPr>
          <a:xfrm>
            <a:off x="2382931" y="982573"/>
            <a:ext cx="3254389" cy="707886"/>
          </a:xfrm>
          <a:prstGeom prst="rect">
            <a:avLst/>
          </a:prstGeom>
          <a:noFill/>
        </p:spPr>
        <p:txBody>
          <a:bodyPr wrap="square">
            <a:spAutoFit/>
          </a:bodyPr>
          <a:lstStyle/>
          <a:p>
            <a:r>
              <a:rPr lang="es-CL" sz="4000" b="1" dirty="0">
                <a:solidFill>
                  <a:schemeClr val="bg1"/>
                </a:solidFill>
              </a:rPr>
              <a:t>FUSIBLES </a:t>
            </a:r>
          </a:p>
        </p:txBody>
      </p:sp>
      <p:pic>
        <p:nvPicPr>
          <p:cNvPr id="10242" name="Picture 2" descr="Tipos de Fusibles en la Caja General de Protección | Tipo NH | Tipo BUC |  Caja general de proteccion, Caja general, Cajas">
            <a:extLst>
              <a:ext uri="{FF2B5EF4-FFF2-40B4-BE49-F238E27FC236}">
                <a16:creationId xmlns:a16="http://schemas.microsoft.com/office/drawing/2014/main" id="{D0E3E99D-4D1A-4FB7-BDB7-5DFD3A62D1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4057" y="2318529"/>
            <a:ext cx="4495800" cy="3552825"/>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822D5295-D4CC-D29B-96E5-A985C533BC6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28906" y="737668"/>
            <a:ext cx="2760325" cy="1439504"/>
          </a:xfrm>
          <a:prstGeom prst="rect">
            <a:avLst/>
          </a:prstGeom>
          <a:noFill/>
          <a:ln>
            <a:noFill/>
          </a:ln>
        </p:spPr>
      </p:pic>
    </p:spTree>
    <p:extLst>
      <p:ext uri="{BB962C8B-B14F-4D97-AF65-F5344CB8AC3E}">
        <p14:creationId xmlns:p14="http://schemas.microsoft.com/office/powerpoint/2010/main" val="3477292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0242"/>
                                        </p:tgtEl>
                                        <p:attrNameLst>
                                          <p:attrName>style.visibility</p:attrName>
                                        </p:attrNameLst>
                                      </p:cBhvr>
                                      <p:to>
                                        <p:strVal val="visible"/>
                                      </p:to>
                                    </p:set>
                                    <p:anim calcmode="lin" valueType="num">
                                      <p:cBhvr additive="base">
                                        <p:cTn id="16" dur="500" fill="hold"/>
                                        <p:tgtEl>
                                          <p:spTgt spid="10242"/>
                                        </p:tgtEl>
                                        <p:attrNameLst>
                                          <p:attrName>ppt_x</p:attrName>
                                        </p:attrNameLst>
                                      </p:cBhvr>
                                      <p:tavLst>
                                        <p:tav tm="0">
                                          <p:val>
                                            <p:strVal val="#ppt_x"/>
                                          </p:val>
                                        </p:tav>
                                        <p:tav tm="100000">
                                          <p:val>
                                            <p:strVal val="#ppt_x"/>
                                          </p:val>
                                        </p:tav>
                                      </p:tavLst>
                                    </p:anim>
                                    <p:anim calcmode="lin" valueType="num">
                                      <p:cBhvr additive="base">
                                        <p:cTn id="17" dur="500" fill="hold"/>
                                        <p:tgtEl>
                                          <p:spTgt spid="102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4993743-B10A-433C-9996-3035D2C3A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45">
            <a:extLst>
              <a:ext uri="{FF2B5EF4-FFF2-40B4-BE49-F238E27FC236}">
                <a16:creationId xmlns:a16="http://schemas.microsoft.com/office/drawing/2014/main" id="{BB3B8946-A0AA-42D4-8A24-639DC6EA1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46">
            <a:extLst>
              <a:ext uri="{FF2B5EF4-FFF2-40B4-BE49-F238E27FC236}">
                <a16:creationId xmlns:a16="http://schemas.microsoft.com/office/drawing/2014/main" id="{AB1038E6-06EF-4DCB-B52E-D3825C50F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47">
            <a:extLst>
              <a:ext uri="{FF2B5EF4-FFF2-40B4-BE49-F238E27FC236}">
                <a16:creationId xmlns:a16="http://schemas.microsoft.com/office/drawing/2014/main" id="{5C7EF35C-8B7D-4026-8F09-8B2B22505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44">
            <a:extLst>
              <a:ext uri="{FF2B5EF4-FFF2-40B4-BE49-F238E27FC236}">
                <a16:creationId xmlns:a16="http://schemas.microsoft.com/office/drawing/2014/main" id="{5F24A71D-C0A9-49AC-B2D1-5A9EA2BD3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348538"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Rectangle 80">
            <a:extLst>
              <a:ext uri="{FF2B5EF4-FFF2-40B4-BE49-F238E27FC236}">
                <a16:creationId xmlns:a16="http://schemas.microsoft.com/office/drawing/2014/main" id="{14280C55-570C-4284-9850-B2BA33DB67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7033095"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CuadroTexto 13">
            <a:extLst>
              <a:ext uri="{FF2B5EF4-FFF2-40B4-BE49-F238E27FC236}">
                <a16:creationId xmlns:a16="http://schemas.microsoft.com/office/drawing/2014/main" id="{299C8C96-98E4-46C5-9DE5-8035A2CF9F0E}"/>
              </a:ext>
            </a:extLst>
          </p:cNvPr>
          <p:cNvSpPr txBox="1"/>
          <p:nvPr/>
        </p:nvSpPr>
        <p:spPr>
          <a:xfrm>
            <a:off x="972668" y="1049019"/>
            <a:ext cx="6704482" cy="584775"/>
          </a:xfrm>
          <a:prstGeom prst="rect">
            <a:avLst/>
          </a:prstGeom>
          <a:noFill/>
        </p:spPr>
        <p:txBody>
          <a:bodyPr wrap="square">
            <a:spAutoFit/>
          </a:bodyPr>
          <a:lstStyle/>
          <a:p>
            <a:r>
              <a:rPr lang="es-MX" sz="3200" b="1" dirty="0">
                <a:solidFill>
                  <a:schemeClr val="bg1"/>
                </a:solidFill>
              </a:rPr>
              <a:t>TIPOS Y FINALIDAD DE LOS FUSIBLES:</a:t>
            </a:r>
          </a:p>
        </p:txBody>
      </p:sp>
      <p:sp>
        <p:nvSpPr>
          <p:cNvPr id="15" name="CuadroTexto 14">
            <a:extLst>
              <a:ext uri="{FF2B5EF4-FFF2-40B4-BE49-F238E27FC236}">
                <a16:creationId xmlns:a16="http://schemas.microsoft.com/office/drawing/2014/main" id="{1B9A56B7-D9D3-43C7-9464-69A8DC61DD02}"/>
              </a:ext>
            </a:extLst>
          </p:cNvPr>
          <p:cNvSpPr txBox="1"/>
          <p:nvPr/>
        </p:nvSpPr>
        <p:spPr>
          <a:xfrm>
            <a:off x="1276909" y="2517686"/>
            <a:ext cx="6096000" cy="1200329"/>
          </a:xfrm>
          <a:prstGeom prst="rect">
            <a:avLst/>
          </a:prstGeom>
          <a:noFill/>
        </p:spPr>
        <p:txBody>
          <a:bodyPr wrap="square">
            <a:spAutoFit/>
          </a:bodyPr>
          <a:lstStyle/>
          <a:p>
            <a:pPr algn="just"/>
            <a:r>
              <a:rPr lang="es-MX" b="1" i="0" dirty="0">
                <a:solidFill>
                  <a:srgbClr val="002060"/>
                </a:solidFill>
                <a:effectLst/>
                <a:latin typeface="arial" panose="020B0604020202020204" pitchFamily="34" charset="0"/>
              </a:rPr>
              <a:t>	En cuanto a la clase de servicio, los fusibles vienen designados mediante dos letras; la primera nos indica la función que va a desempeñar, la segunda el objeto a proteger</a:t>
            </a:r>
            <a:r>
              <a:rPr lang="es-MX" b="1" dirty="0">
                <a:solidFill>
                  <a:srgbClr val="002060"/>
                </a:solidFill>
                <a:latin typeface="arial" panose="020B0604020202020204" pitchFamily="34" charset="0"/>
              </a:rPr>
              <a:t>:</a:t>
            </a:r>
            <a:endParaRPr lang="es-CL" dirty="0">
              <a:solidFill>
                <a:srgbClr val="002060"/>
              </a:solidFill>
            </a:endParaRPr>
          </a:p>
        </p:txBody>
      </p:sp>
      <p:sp>
        <p:nvSpPr>
          <p:cNvPr id="17" name="CuadroTexto 16">
            <a:extLst>
              <a:ext uri="{FF2B5EF4-FFF2-40B4-BE49-F238E27FC236}">
                <a16:creationId xmlns:a16="http://schemas.microsoft.com/office/drawing/2014/main" id="{6A5672C0-B6F8-4DFF-85BF-427195744DB6}"/>
              </a:ext>
            </a:extLst>
          </p:cNvPr>
          <p:cNvSpPr txBox="1"/>
          <p:nvPr/>
        </p:nvSpPr>
        <p:spPr>
          <a:xfrm>
            <a:off x="1252538" y="3886631"/>
            <a:ext cx="6096000" cy="369332"/>
          </a:xfrm>
          <a:prstGeom prst="rect">
            <a:avLst/>
          </a:prstGeom>
          <a:noFill/>
        </p:spPr>
        <p:txBody>
          <a:bodyPr wrap="square">
            <a:spAutoFit/>
          </a:bodyPr>
          <a:lstStyle/>
          <a:p>
            <a:r>
              <a:rPr lang="es-CL" b="1" i="0" u="sng" dirty="0">
                <a:solidFill>
                  <a:srgbClr val="002060"/>
                </a:solidFill>
                <a:effectLst/>
                <a:latin typeface="arial" panose="020B0604020202020204" pitchFamily="34" charset="0"/>
              </a:rPr>
              <a:t>Primera letra. Función</a:t>
            </a:r>
            <a:r>
              <a:rPr lang="es-CL" b="1" i="0" dirty="0">
                <a:solidFill>
                  <a:srgbClr val="0000FF"/>
                </a:solidFill>
                <a:effectLst/>
                <a:latin typeface="arial" panose="020B0604020202020204" pitchFamily="34" charset="0"/>
              </a:rPr>
              <a:t>.</a:t>
            </a:r>
            <a:endParaRPr lang="es-CL" dirty="0"/>
          </a:p>
        </p:txBody>
      </p:sp>
      <p:sp>
        <p:nvSpPr>
          <p:cNvPr id="19" name="CuadroTexto 18">
            <a:extLst>
              <a:ext uri="{FF2B5EF4-FFF2-40B4-BE49-F238E27FC236}">
                <a16:creationId xmlns:a16="http://schemas.microsoft.com/office/drawing/2014/main" id="{0C2EDDA2-8BFE-4A71-A80A-A1AAA5F6DA1A}"/>
              </a:ext>
            </a:extLst>
          </p:cNvPr>
          <p:cNvSpPr txBox="1"/>
          <p:nvPr/>
        </p:nvSpPr>
        <p:spPr>
          <a:xfrm>
            <a:off x="1252538" y="4418869"/>
            <a:ext cx="6096000" cy="1200329"/>
          </a:xfrm>
          <a:prstGeom prst="rect">
            <a:avLst/>
          </a:prstGeom>
          <a:noFill/>
        </p:spPr>
        <p:txBody>
          <a:bodyPr wrap="square">
            <a:spAutoFit/>
          </a:bodyPr>
          <a:lstStyle/>
          <a:p>
            <a:pPr marL="342900" indent="-342900" algn="just">
              <a:buFont typeface="+mj-lt"/>
              <a:buAutoNum type="arabicPeriod"/>
            </a:pPr>
            <a:r>
              <a:rPr lang="es-MX" i="0" dirty="0">
                <a:solidFill>
                  <a:srgbClr val="002060"/>
                </a:solidFill>
                <a:effectLst/>
              </a:rPr>
              <a:t>Categoría   “g” (</a:t>
            </a:r>
            <a:r>
              <a:rPr lang="es-MX" i="1" dirty="0">
                <a:solidFill>
                  <a:srgbClr val="002060"/>
                </a:solidFill>
                <a:effectLst/>
              </a:rPr>
              <a:t>general </a:t>
            </a:r>
            <a:r>
              <a:rPr lang="es-MX" i="1" dirty="0" err="1">
                <a:solidFill>
                  <a:srgbClr val="002060"/>
                </a:solidFill>
                <a:effectLst/>
              </a:rPr>
              <a:t>purpose</a:t>
            </a:r>
            <a:r>
              <a:rPr lang="es-MX" i="1" dirty="0">
                <a:solidFill>
                  <a:srgbClr val="002060"/>
                </a:solidFill>
                <a:effectLst/>
              </a:rPr>
              <a:t> fuses</a:t>
            </a:r>
            <a:r>
              <a:rPr lang="es-MX" i="0" dirty="0">
                <a:solidFill>
                  <a:srgbClr val="002060"/>
                </a:solidFill>
                <a:effectLst/>
              </a:rPr>
              <a:t>) fusibles de uso general.</a:t>
            </a:r>
          </a:p>
          <a:p>
            <a:pPr marL="342900" indent="-342900" algn="just">
              <a:buFont typeface="+mj-lt"/>
              <a:buAutoNum type="arabicPeriod"/>
            </a:pPr>
            <a:r>
              <a:rPr lang="es-MX" i="0" dirty="0">
                <a:solidFill>
                  <a:srgbClr val="002060"/>
                </a:solidFill>
                <a:effectLst/>
              </a:rPr>
              <a:t>Categoría “a” (</a:t>
            </a:r>
            <a:r>
              <a:rPr lang="es-MX" i="1" dirty="0" err="1">
                <a:solidFill>
                  <a:srgbClr val="002060"/>
                </a:solidFill>
                <a:effectLst/>
              </a:rPr>
              <a:t>accompanied</a:t>
            </a:r>
            <a:r>
              <a:rPr lang="es-MX" i="1" dirty="0">
                <a:solidFill>
                  <a:srgbClr val="002060"/>
                </a:solidFill>
                <a:effectLst/>
              </a:rPr>
              <a:t> fuses</a:t>
            </a:r>
            <a:r>
              <a:rPr lang="es-MX" i="0" dirty="0">
                <a:solidFill>
                  <a:srgbClr val="002060"/>
                </a:solidFill>
                <a:effectLst/>
              </a:rPr>
              <a:t>) fusibles de acompañamiento.</a:t>
            </a:r>
          </a:p>
        </p:txBody>
      </p:sp>
      <p:pic>
        <p:nvPicPr>
          <p:cNvPr id="2" name="Imagen 1">
            <a:extLst>
              <a:ext uri="{FF2B5EF4-FFF2-40B4-BE49-F238E27FC236}">
                <a16:creationId xmlns:a16="http://schemas.microsoft.com/office/drawing/2014/main" id="{0E2C2A07-F304-C999-40C5-11C517A8C88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13228" y="683436"/>
            <a:ext cx="2934112" cy="1530133"/>
          </a:xfrm>
          <a:prstGeom prst="rect">
            <a:avLst/>
          </a:prstGeom>
          <a:noFill/>
          <a:ln>
            <a:noFill/>
          </a:ln>
        </p:spPr>
      </p:pic>
    </p:spTree>
    <p:extLst>
      <p:ext uri="{BB962C8B-B14F-4D97-AF65-F5344CB8AC3E}">
        <p14:creationId xmlns:p14="http://schemas.microsoft.com/office/powerpoint/2010/main" val="2689401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ppt_x"/>
                                          </p:val>
                                        </p:tav>
                                        <p:tav tm="100000">
                                          <p:val>
                                            <p:strVal val="#ppt_x"/>
                                          </p:val>
                                        </p:tav>
                                      </p:tavLst>
                                    </p:anim>
                                    <p:anim calcmode="lin" valueType="num">
                                      <p:cBhvr additive="base">
                                        <p:cTn id="2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4993743-B10A-433C-9996-3035D2C3A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45">
            <a:extLst>
              <a:ext uri="{FF2B5EF4-FFF2-40B4-BE49-F238E27FC236}">
                <a16:creationId xmlns:a16="http://schemas.microsoft.com/office/drawing/2014/main" id="{BB3B8946-A0AA-42D4-8A24-639DC6EA1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46">
            <a:extLst>
              <a:ext uri="{FF2B5EF4-FFF2-40B4-BE49-F238E27FC236}">
                <a16:creationId xmlns:a16="http://schemas.microsoft.com/office/drawing/2014/main" id="{AB1038E6-06EF-4DCB-B52E-D3825C50F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47">
            <a:extLst>
              <a:ext uri="{FF2B5EF4-FFF2-40B4-BE49-F238E27FC236}">
                <a16:creationId xmlns:a16="http://schemas.microsoft.com/office/drawing/2014/main" id="{5C7EF35C-8B7D-4026-8F09-8B2B22505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44">
            <a:extLst>
              <a:ext uri="{FF2B5EF4-FFF2-40B4-BE49-F238E27FC236}">
                <a16:creationId xmlns:a16="http://schemas.microsoft.com/office/drawing/2014/main" id="{5F24A71D-C0A9-49AC-B2D1-5A9EA2BD3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348538"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Rectangle 80">
            <a:extLst>
              <a:ext uri="{FF2B5EF4-FFF2-40B4-BE49-F238E27FC236}">
                <a16:creationId xmlns:a16="http://schemas.microsoft.com/office/drawing/2014/main" id="{14280C55-570C-4284-9850-B2BA33DB67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7033095"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CuadroTexto 13">
            <a:extLst>
              <a:ext uri="{FF2B5EF4-FFF2-40B4-BE49-F238E27FC236}">
                <a16:creationId xmlns:a16="http://schemas.microsoft.com/office/drawing/2014/main" id="{299C8C96-98E4-46C5-9DE5-8035A2CF9F0E}"/>
              </a:ext>
            </a:extLst>
          </p:cNvPr>
          <p:cNvSpPr txBox="1"/>
          <p:nvPr/>
        </p:nvSpPr>
        <p:spPr>
          <a:xfrm>
            <a:off x="972668" y="1049019"/>
            <a:ext cx="6704482" cy="584775"/>
          </a:xfrm>
          <a:prstGeom prst="rect">
            <a:avLst/>
          </a:prstGeom>
          <a:noFill/>
        </p:spPr>
        <p:txBody>
          <a:bodyPr wrap="square">
            <a:spAutoFit/>
          </a:bodyPr>
          <a:lstStyle/>
          <a:p>
            <a:r>
              <a:rPr lang="es-MX" sz="3200" b="1" dirty="0">
                <a:solidFill>
                  <a:schemeClr val="bg1"/>
                </a:solidFill>
              </a:rPr>
              <a:t>TIPOS Y FINALIDAD DE LOS FUSIBLES:</a:t>
            </a:r>
          </a:p>
        </p:txBody>
      </p:sp>
      <p:sp>
        <p:nvSpPr>
          <p:cNvPr id="16" name="CuadroTexto 15">
            <a:extLst>
              <a:ext uri="{FF2B5EF4-FFF2-40B4-BE49-F238E27FC236}">
                <a16:creationId xmlns:a16="http://schemas.microsoft.com/office/drawing/2014/main" id="{E9879AFE-CA73-487B-B92D-72B355F783EE}"/>
              </a:ext>
            </a:extLst>
          </p:cNvPr>
          <p:cNvSpPr txBox="1"/>
          <p:nvPr/>
        </p:nvSpPr>
        <p:spPr>
          <a:xfrm>
            <a:off x="1229822" y="2628221"/>
            <a:ext cx="4345967" cy="369332"/>
          </a:xfrm>
          <a:prstGeom prst="rect">
            <a:avLst/>
          </a:prstGeom>
          <a:noFill/>
        </p:spPr>
        <p:txBody>
          <a:bodyPr wrap="square">
            <a:spAutoFit/>
          </a:bodyPr>
          <a:lstStyle/>
          <a:p>
            <a:r>
              <a:rPr lang="pt-BR" b="1" i="0" u="sng" dirty="0">
                <a:solidFill>
                  <a:srgbClr val="002060"/>
                </a:solidFill>
                <a:effectLst/>
                <a:latin typeface="arial" panose="020B0604020202020204" pitchFamily="34" charset="0"/>
              </a:rPr>
              <a:t>Segunda letra</a:t>
            </a:r>
            <a:r>
              <a:rPr lang="pt-BR" b="1" i="0" dirty="0">
                <a:solidFill>
                  <a:srgbClr val="002060"/>
                </a:solidFill>
                <a:effectLst/>
                <a:latin typeface="arial" panose="020B0604020202020204" pitchFamily="34" charset="0"/>
              </a:rPr>
              <a:t>. Objeto a proteger</a:t>
            </a:r>
            <a:endParaRPr lang="es-CL" dirty="0">
              <a:solidFill>
                <a:srgbClr val="002060"/>
              </a:solidFill>
            </a:endParaRPr>
          </a:p>
        </p:txBody>
      </p:sp>
      <p:sp>
        <p:nvSpPr>
          <p:cNvPr id="18" name="CuadroTexto 17">
            <a:extLst>
              <a:ext uri="{FF2B5EF4-FFF2-40B4-BE49-F238E27FC236}">
                <a16:creationId xmlns:a16="http://schemas.microsoft.com/office/drawing/2014/main" id="{1F65F1CE-126E-402D-9B53-179C61DCD07A}"/>
              </a:ext>
            </a:extLst>
          </p:cNvPr>
          <p:cNvSpPr txBox="1"/>
          <p:nvPr/>
        </p:nvSpPr>
        <p:spPr>
          <a:xfrm>
            <a:off x="1229822" y="3040258"/>
            <a:ext cx="4056983" cy="1477328"/>
          </a:xfrm>
          <a:prstGeom prst="rect">
            <a:avLst/>
          </a:prstGeom>
          <a:noFill/>
        </p:spPr>
        <p:txBody>
          <a:bodyPr wrap="square">
            <a:spAutoFit/>
          </a:bodyPr>
          <a:lstStyle/>
          <a:p>
            <a:pPr algn="just"/>
            <a:r>
              <a:rPr lang="es-MX" b="1" i="0" dirty="0">
                <a:solidFill>
                  <a:srgbClr val="002060"/>
                </a:solidFill>
                <a:effectLst/>
              </a:rPr>
              <a:t>Objeto “I”: Cables y conductores.</a:t>
            </a:r>
          </a:p>
          <a:p>
            <a:pPr algn="just"/>
            <a:r>
              <a:rPr lang="es-MX" b="1" i="0" dirty="0">
                <a:solidFill>
                  <a:srgbClr val="002060"/>
                </a:solidFill>
                <a:effectLst/>
              </a:rPr>
              <a:t>Objeto “M”: Aparatos de conexión.</a:t>
            </a:r>
          </a:p>
          <a:p>
            <a:pPr algn="just"/>
            <a:r>
              <a:rPr lang="es-MX" b="1" i="0" dirty="0">
                <a:solidFill>
                  <a:srgbClr val="002060"/>
                </a:solidFill>
                <a:effectLst/>
              </a:rPr>
              <a:t>Objeto “R”: Semiconductores.</a:t>
            </a:r>
          </a:p>
          <a:p>
            <a:pPr algn="just"/>
            <a:r>
              <a:rPr lang="es-MX" b="1" i="0" dirty="0">
                <a:solidFill>
                  <a:srgbClr val="002060"/>
                </a:solidFill>
                <a:effectLst/>
              </a:rPr>
              <a:t>Objeto “B”: Instalaciones de minería.</a:t>
            </a:r>
          </a:p>
          <a:p>
            <a:pPr algn="just"/>
            <a:r>
              <a:rPr lang="es-MX" b="1" i="0" dirty="0">
                <a:solidFill>
                  <a:srgbClr val="002060"/>
                </a:solidFill>
                <a:effectLst/>
              </a:rPr>
              <a:t>Objeto “</a:t>
            </a:r>
            <a:r>
              <a:rPr lang="es-MX" b="1" i="0" dirty="0" err="1">
                <a:solidFill>
                  <a:srgbClr val="002060"/>
                </a:solidFill>
                <a:effectLst/>
              </a:rPr>
              <a:t>Tr</a:t>
            </a:r>
            <a:r>
              <a:rPr lang="es-MX" b="1" i="0" dirty="0">
                <a:solidFill>
                  <a:srgbClr val="002060"/>
                </a:solidFill>
                <a:effectLst/>
              </a:rPr>
              <a:t>”: Transformadores.</a:t>
            </a:r>
          </a:p>
        </p:txBody>
      </p:sp>
      <p:sp>
        <p:nvSpPr>
          <p:cNvPr id="20" name="CuadroTexto 19">
            <a:extLst>
              <a:ext uri="{FF2B5EF4-FFF2-40B4-BE49-F238E27FC236}">
                <a16:creationId xmlns:a16="http://schemas.microsoft.com/office/drawing/2014/main" id="{5E1594E5-0461-4372-9EA4-97C499CB133D}"/>
              </a:ext>
            </a:extLst>
          </p:cNvPr>
          <p:cNvSpPr txBox="1"/>
          <p:nvPr/>
        </p:nvSpPr>
        <p:spPr>
          <a:xfrm>
            <a:off x="5686290" y="2518712"/>
            <a:ext cx="6096000" cy="923330"/>
          </a:xfrm>
          <a:prstGeom prst="rect">
            <a:avLst/>
          </a:prstGeom>
          <a:noFill/>
        </p:spPr>
        <p:txBody>
          <a:bodyPr wrap="square">
            <a:spAutoFit/>
          </a:bodyPr>
          <a:lstStyle/>
          <a:p>
            <a:r>
              <a:rPr lang="es-MX" b="1" i="0" dirty="0">
                <a:solidFill>
                  <a:srgbClr val="002060"/>
                </a:solidFill>
                <a:effectLst/>
                <a:latin typeface="arial" panose="020B0604020202020204" pitchFamily="34" charset="0"/>
              </a:rPr>
              <a:t>Cuando combinamos  ambas letras nos da múltiples tipos de fusibles, pero tan solo pondré los más  utilizados:</a:t>
            </a:r>
            <a:endParaRPr lang="es-CL" dirty="0">
              <a:solidFill>
                <a:srgbClr val="002060"/>
              </a:solidFill>
            </a:endParaRPr>
          </a:p>
        </p:txBody>
      </p:sp>
      <p:sp>
        <p:nvSpPr>
          <p:cNvPr id="21" name="CuadroTexto 20">
            <a:extLst>
              <a:ext uri="{FF2B5EF4-FFF2-40B4-BE49-F238E27FC236}">
                <a16:creationId xmlns:a16="http://schemas.microsoft.com/office/drawing/2014/main" id="{7A120B6C-306F-455A-B741-58EC1EAEF477}"/>
              </a:ext>
            </a:extLst>
          </p:cNvPr>
          <p:cNvSpPr txBox="1"/>
          <p:nvPr/>
        </p:nvSpPr>
        <p:spPr>
          <a:xfrm>
            <a:off x="5686290" y="3604904"/>
            <a:ext cx="6096000" cy="3139321"/>
          </a:xfrm>
          <a:prstGeom prst="rect">
            <a:avLst/>
          </a:prstGeom>
          <a:noFill/>
        </p:spPr>
        <p:txBody>
          <a:bodyPr wrap="square">
            <a:spAutoFit/>
          </a:bodyPr>
          <a:lstStyle/>
          <a:p>
            <a:pPr algn="just"/>
            <a:r>
              <a:rPr lang="es-MX" b="1" i="0" dirty="0">
                <a:solidFill>
                  <a:srgbClr val="002060"/>
                </a:solidFill>
                <a:effectLst/>
              </a:rPr>
              <a:t>Tipo </a:t>
            </a:r>
            <a:r>
              <a:rPr lang="es-MX" b="1" i="0" dirty="0" err="1">
                <a:solidFill>
                  <a:srgbClr val="002060"/>
                </a:solidFill>
                <a:effectLst/>
              </a:rPr>
              <a:t>gF</a:t>
            </a:r>
            <a:r>
              <a:rPr lang="es-MX" b="1" i="0" dirty="0">
                <a:solidFill>
                  <a:srgbClr val="002060"/>
                </a:solidFill>
                <a:effectLst/>
              </a:rPr>
              <a:t>: Fusible de fusión rápida. Protege contra sobrecargas y cortocircuitos.</a:t>
            </a:r>
          </a:p>
          <a:p>
            <a:pPr algn="just"/>
            <a:r>
              <a:rPr lang="es-MX" b="1" i="0" dirty="0">
                <a:solidFill>
                  <a:srgbClr val="002060"/>
                </a:solidFill>
                <a:effectLst/>
              </a:rPr>
              <a:t>Tipo </a:t>
            </a:r>
            <a:r>
              <a:rPr lang="es-MX" b="1" i="0" dirty="0" err="1">
                <a:solidFill>
                  <a:srgbClr val="002060"/>
                </a:solidFill>
                <a:effectLst/>
              </a:rPr>
              <a:t>gT</a:t>
            </a:r>
            <a:r>
              <a:rPr lang="es-MX" b="1" i="0" dirty="0">
                <a:solidFill>
                  <a:srgbClr val="002060"/>
                </a:solidFill>
                <a:effectLst/>
              </a:rPr>
              <a:t>: Fusible de fusión lenta. Protege contra sobrecargas sostenidas y cortocircuitos.</a:t>
            </a:r>
          </a:p>
          <a:p>
            <a:pPr algn="just"/>
            <a:r>
              <a:rPr lang="es-MX" b="1" i="0" dirty="0">
                <a:solidFill>
                  <a:srgbClr val="002060"/>
                </a:solidFill>
                <a:effectLst/>
              </a:rPr>
              <a:t>Tipo </a:t>
            </a:r>
            <a:r>
              <a:rPr lang="es-MX" b="1" i="0" dirty="0" err="1">
                <a:solidFill>
                  <a:srgbClr val="002060"/>
                </a:solidFill>
                <a:effectLst/>
              </a:rPr>
              <a:t>gB</a:t>
            </a:r>
            <a:r>
              <a:rPr lang="es-MX" b="1" i="0" dirty="0">
                <a:solidFill>
                  <a:srgbClr val="002060"/>
                </a:solidFill>
                <a:effectLst/>
              </a:rPr>
              <a:t>: Fusibles para la protección de líneas muy largas.</a:t>
            </a:r>
          </a:p>
          <a:p>
            <a:pPr algn="just"/>
            <a:r>
              <a:rPr lang="es-MX" b="1" i="0" dirty="0">
                <a:solidFill>
                  <a:srgbClr val="002060"/>
                </a:solidFill>
                <a:effectLst/>
              </a:rPr>
              <a:t>Tipo </a:t>
            </a:r>
            <a:r>
              <a:rPr lang="es-MX" b="1" i="0" dirty="0" err="1">
                <a:solidFill>
                  <a:srgbClr val="002060"/>
                </a:solidFill>
                <a:effectLst/>
              </a:rPr>
              <a:t>aD</a:t>
            </a:r>
            <a:r>
              <a:rPr lang="es-MX" b="1" i="0" dirty="0">
                <a:solidFill>
                  <a:srgbClr val="002060"/>
                </a:solidFill>
                <a:effectLst/>
              </a:rPr>
              <a:t>: Fusibles de acompañamiento de disyuntor.</a:t>
            </a:r>
          </a:p>
          <a:p>
            <a:pPr algn="just"/>
            <a:r>
              <a:rPr lang="es-MX" b="1" i="0" dirty="0">
                <a:solidFill>
                  <a:srgbClr val="002060"/>
                </a:solidFill>
                <a:effectLst/>
              </a:rPr>
              <a:t>Tipo </a:t>
            </a:r>
            <a:r>
              <a:rPr lang="es-MX" b="1" i="0" dirty="0" err="1">
                <a:solidFill>
                  <a:srgbClr val="002060"/>
                </a:solidFill>
                <a:effectLst/>
              </a:rPr>
              <a:t>gG</a:t>
            </a:r>
            <a:r>
              <a:rPr lang="es-MX" b="1" i="0" dirty="0">
                <a:solidFill>
                  <a:srgbClr val="002060"/>
                </a:solidFill>
                <a:effectLst/>
              </a:rPr>
              <a:t>/</a:t>
            </a:r>
            <a:r>
              <a:rPr lang="es-MX" b="1" i="0" dirty="0" err="1">
                <a:solidFill>
                  <a:srgbClr val="002060"/>
                </a:solidFill>
                <a:effectLst/>
              </a:rPr>
              <a:t>gL</a:t>
            </a:r>
            <a:r>
              <a:rPr lang="es-MX" b="1" i="0" dirty="0">
                <a:solidFill>
                  <a:srgbClr val="002060"/>
                </a:solidFill>
                <a:effectLst/>
              </a:rPr>
              <a:t>: </a:t>
            </a:r>
            <a:r>
              <a:rPr lang="es-MX" b="1" dirty="0">
                <a:solidFill>
                  <a:srgbClr val="002060"/>
                </a:solidFill>
              </a:rPr>
              <a:t>Norma CEI 269-1, 2, 2-1. Es un cartucho limitador de la corriente empleado fundamentalmente en la protección de circuitos sin puntas de corriente importantes, tales como circuitos de alumbrado, </a:t>
            </a:r>
            <a:r>
              <a:rPr lang="es-MX" b="1" dirty="0" err="1">
                <a:solidFill>
                  <a:srgbClr val="002060"/>
                </a:solidFill>
              </a:rPr>
              <a:t>calefacción,climatización</a:t>
            </a:r>
            <a:r>
              <a:rPr lang="es-MX" b="1" dirty="0">
                <a:solidFill>
                  <a:srgbClr val="002060"/>
                </a:solidFill>
              </a:rPr>
              <a:t>....</a:t>
            </a:r>
            <a:endParaRPr lang="es-CL" dirty="0">
              <a:solidFill>
                <a:srgbClr val="002060"/>
              </a:solidFill>
            </a:endParaRPr>
          </a:p>
          <a:p>
            <a:pPr algn="just"/>
            <a:endParaRPr lang="es-MX" b="1" i="0" dirty="0">
              <a:solidFill>
                <a:srgbClr val="002060"/>
              </a:solidFill>
              <a:effectLst/>
            </a:endParaRPr>
          </a:p>
        </p:txBody>
      </p:sp>
      <p:pic>
        <p:nvPicPr>
          <p:cNvPr id="2" name="Imagen 1">
            <a:extLst>
              <a:ext uri="{FF2B5EF4-FFF2-40B4-BE49-F238E27FC236}">
                <a16:creationId xmlns:a16="http://schemas.microsoft.com/office/drawing/2014/main" id="{A7FE0C1F-10E4-30DC-9FF4-C93C317DF2B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22214" y="682561"/>
            <a:ext cx="2865996" cy="1494611"/>
          </a:xfrm>
          <a:prstGeom prst="rect">
            <a:avLst/>
          </a:prstGeom>
          <a:noFill/>
          <a:ln>
            <a:noFill/>
          </a:ln>
        </p:spPr>
      </p:pic>
    </p:spTree>
    <p:extLst>
      <p:ext uri="{BB962C8B-B14F-4D97-AF65-F5344CB8AC3E}">
        <p14:creationId xmlns:p14="http://schemas.microsoft.com/office/powerpoint/2010/main" val="3065375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8"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4993743-B10A-433C-9996-3035D2C3A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45">
            <a:extLst>
              <a:ext uri="{FF2B5EF4-FFF2-40B4-BE49-F238E27FC236}">
                <a16:creationId xmlns:a16="http://schemas.microsoft.com/office/drawing/2014/main" id="{BB3B8946-A0AA-42D4-8A24-639DC6EA1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46">
            <a:extLst>
              <a:ext uri="{FF2B5EF4-FFF2-40B4-BE49-F238E27FC236}">
                <a16:creationId xmlns:a16="http://schemas.microsoft.com/office/drawing/2014/main" id="{AB1038E6-06EF-4DCB-B52E-D3825C50F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47">
            <a:extLst>
              <a:ext uri="{FF2B5EF4-FFF2-40B4-BE49-F238E27FC236}">
                <a16:creationId xmlns:a16="http://schemas.microsoft.com/office/drawing/2014/main" id="{5C7EF35C-8B7D-4026-8F09-8B2B22505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44">
            <a:extLst>
              <a:ext uri="{FF2B5EF4-FFF2-40B4-BE49-F238E27FC236}">
                <a16:creationId xmlns:a16="http://schemas.microsoft.com/office/drawing/2014/main" id="{5F24A71D-C0A9-49AC-B2D1-5A9EA2BD3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348538"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Rectangle 80">
            <a:extLst>
              <a:ext uri="{FF2B5EF4-FFF2-40B4-BE49-F238E27FC236}">
                <a16:creationId xmlns:a16="http://schemas.microsoft.com/office/drawing/2014/main" id="{14280C55-570C-4284-9850-B2BA33DB67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7033095"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CuadroTexto 16">
            <a:extLst>
              <a:ext uri="{FF2B5EF4-FFF2-40B4-BE49-F238E27FC236}">
                <a16:creationId xmlns:a16="http://schemas.microsoft.com/office/drawing/2014/main" id="{2FB8943F-7690-4330-A816-D1F77689DE9E}"/>
              </a:ext>
            </a:extLst>
          </p:cNvPr>
          <p:cNvSpPr txBox="1"/>
          <p:nvPr/>
        </p:nvSpPr>
        <p:spPr>
          <a:xfrm>
            <a:off x="1185930" y="2543175"/>
            <a:ext cx="6096000" cy="2862322"/>
          </a:xfrm>
          <a:prstGeom prst="rect">
            <a:avLst/>
          </a:prstGeom>
          <a:noFill/>
        </p:spPr>
        <p:txBody>
          <a:bodyPr wrap="square">
            <a:spAutoFit/>
          </a:bodyPr>
          <a:lstStyle/>
          <a:p>
            <a:pPr algn="just"/>
            <a:r>
              <a:rPr lang="es-MX" b="1" i="0" dirty="0">
                <a:solidFill>
                  <a:srgbClr val="002060"/>
                </a:solidFill>
                <a:effectLst/>
              </a:rPr>
              <a:t>Tipo </a:t>
            </a:r>
            <a:r>
              <a:rPr lang="es-MX" b="1" i="0" dirty="0" err="1">
                <a:solidFill>
                  <a:srgbClr val="002060"/>
                </a:solidFill>
                <a:effectLst/>
              </a:rPr>
              <a:t>gI</a:t>
            </a:r>
            <a:r>
              <a:rPr lang="es-MX" b="1" i="0" dirty="0">
                <a:solidFill>
                  <a:srgbClr val="002060"/>
                </a:solidFill>
                <a:effectLst/>
              </a:rPr>
              <a:t>: Fusible de uso general. Protege contra sobrecargas y cortocircuitos, suele utilizarse para la protección de líneas aunque se podría utilizar en la protección de motores.</a:t>
            </a:r>
          </a:p>
          <a:p>
            <a:pPr algn="just"/>
            <a:r>
              <a:rPr lang="es-MX" b="1" i="0" dirty="0">
                <a:solidFill>
                  <a:srgbClr val="002060"/>
                </a:solidFill>
                <a:effectLst/>
              </a:rPr>
              <a:t>Tipo </a:t>
            </a:r>
            <a:r>
              <a:rPr lang="es-MX" b="1" i="0" dirty="0" err="1">
                <a:solidFill>
                  <a:srgbClr val="002060"/>
                </a:solidFill>
                <a:effectLst/>
              </a:rPr>
              <a:t>gR</a:t>
            </a:r>
            <a:r>
              <a:rPr lang="es-MX" b="1" i="0" dirty="0">
                <a:solidFill>
                  <a:srgbClr val="002060"/>
                </a:solidFill>
                <a:effectLst/>
              </a:rPr>
              <a:t>: Semiconductores.</a:t>
            </a:r>
          </a:p>
          <a:p>
            <a:pPr algn="just"/>
            <a:r>
              <a:rPr lang="es-MX" b="1" i="0" dirty="0">
                <a:solidFill>
                  <a:srgbClr val="002060"/>
                </a:solidFill>
                <a:effectLst/>
              </a:rPr>
              <a:t>Tipo </a:t>
            </a:r>
            <a:r>
              <a:rPr lang="es-MX" b="1" i="0" dirty="0" err="1">
                <a:solidFill>
                  <a:srgbClr val="002060"/>
                </a:solidFill>
                <a:effectLst/>
              </a:rPr>
              <a:t>gII</a:t>
            </a:r>
            <a:r>
              <a:rPr lang="es-MX" b="1" i="0" dirty="0">
                <a:solidFill>
                  <a:srgbClr val="002060"/>
                </a:solidFill>
                <a:effectLst/>
              </a:rPr>
              <a:t>: Fusible de uso general con tiempo de fusión retardado.</a:t>
            </a:r>
          </a:p>
          <a:p>
            <a:pPr algn="just"/>
            <a:r>
              <a:rPr lang="es-MX" b="1" i="0" dirty="0">
                <a:solidFill>
                  <a:srgbClr val="002060"/>
                </a:solidFill>
                <a:effectLst/>
              </a:rPr>
              <a:t>Tipo </a:t>
            </a:r>
            <a:r>
              <a:rPr lang="es-MX" b="1" i="0" dirty="0" err="1">
                <a:solidFill>
                  <a:srgbClr val="002060"/>
                </a:solidFill>
                <a:effectLst/>
              </a:rPr>
              <a:t>aM</a:t>
            </a:r>
            <a:r>
              <a:rPr lang="es-MX" b="1" i="0" dirty="0">
                <a:solidFill>
                  <a:srgbClr val="002060"/>
                </a:solidFill>
                <a:effectLst/>
              </a:rPr>
              <a:t>: Fusibles de acompañamiento de motor, es decir, para protección de motores contra cortocircuitos y por tanto deberán ser protegido el motor contra sobrecargas con un dispositivo como podría ser el relé térmico.</a:t>
            </a:r>
          </a:p>
        </p:txBody>
      </p:sp>
      <p:pic>
        <p:nvPicPr>
          <p:cNvPr id="11266" name="Picture 2" descr="tipos de fusibles más usados en la electrónica">
            <a:extLst>
              <a:ext uri="{FF2B5EF4-FFF2-40B4-BE49-F238E27FC236}">
                <a16:creationId xmlns:a16="http://schemas.microsoft.com/office/drawing/2014/main" id="{89E70EAC-766C-4A8E-9A14-632D83C0D1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4925" y="2292781"/>
            <a:ext cx="4058900" cy="3810000"/>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25FB0CC3-B743-7782-655F-ACD7A54CD430}"/>
              </a:ext>
            </a:extLst>
          </p:cNvPr>
          <p:cNvSpPr txBox="1"/>
          <p:nvPr/>
        </p:nvSpPr>
        <p:spPr>
          <a:xfrm>
            <a:off x="972668" y="1049019"/>
            <a:ext cx="6704482" cy="584775"/>
          </a:xfrm>
          <a:prstGeom prst="rect">
            <a:avLst/>
          </a:prstGeom>
          <a:noFill/>
        </p:spPr>
        <p:txBody>
          <a:bodyPr wrap="square">
            <a:spAutoFit/>
          </a:bodyPr>
          <a:lstStyle/>
          <a:p>
            <a:r>
              <a:rPr lang="es-MX" sz="3200" b="1" dirty="0">
                <a:solidFill>
                  <a:schemeClr val="bg1"/>
                </a:solidFill>
              </a:rPr>
              <a:t>TIPOS Y FINALIDAD DE LOS FUSIBLES:</a:t>
            </a:r>
          </a:p>
        </p:txBody>
      </p:sp>
      <p:pic>
        <p:nvPicPr>
          <p:cNvPr id="2" name="Imagen 1">
            <a:extLst>
              <a:ext uri="{FF2B5EF4-FFF2-40B4-BE49-F238E27FC236}">
                <a16:creationId xmlns:a16="http://schemas.microsoft.com/office/drawing/2014/main" id="{C36BABD4-3E11-9CC1-2690-A160EA046AC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65330" y="662043"/>
            <a:ext cx="2754002" cy="1436206"/>
          </a:xfrm>
          <a:prstGeom prst="rect">
            <a:avLst/>
          </a:prstGeom>
          <a:noFill/>
          <a:ln>
            <a:noFill/>
          </a:ln>
        </p:spPr>
      </p:pic>
    </p:spTree>
    <p:extLst>
      <p:ext uri="{BB962C8B-B14F-4D97-AF65-F5344CB8AC3E}">
        <p14:creationId xmlns:p14="http://schemas.microsoft.com/office/powerpoint/2010/main" val="1804185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266"/>
                                        </p:tgtEl>
                                        <p:attrNameLst>
                                          <p:attrName>style.visibility</p:attrName>
                                        </p:attrNameLst>
                                      </p:cBhvr>
                                      <p:to>
                                        <p:strVal val="visible"/>
                                      </p:to>
                                    </p:set>
                                    <p:anim calcmode="lin" valueType="num">
                                      <p:cBhvr additive="base">
                                        <p:cTn id="13" dur="500" fill="hold"/>
                                        <p:tgtEl>
                                          <p:spTgt spid="11266"/>
                                        </p:tgtEl>
                                        <p:attrNameLst>
                                          <p:attrName>ppt_x</p:attrName>
                                        </p:attrNameLst>
                                      </p:cBhvr>
                                      <p:tavLst>
                                        <p:tav tm="0">
                                          <p:val>
                                            <p:strVal val="#ppt_x"/>
                                          </p:val>
                                        </p:tav>
                                        <p:tav tm="100000">
                                          <p:val>
                                            <p:strVal val="#ppt_x"/>
                                          </p:val>
                                        </p:tav>
                                      </p:tavLst>
                                    </p:anim>
                                    <p:anim calcmode="lin" valueType="num">
                                      <p:cBhvr additive="base">
                                        <p:cTn id="14"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Fusibles Limitadores de Corriente de 3.6/7.2kV – JOONGWON">
            <a:extLst>
              <a:ext uri="{FF2B5EF4-FFF2-40B4-BE49-F238E27FC236}">
                <a16:creationId xmlns:a16="http://schemas.microsoft.com/office/drawing/2014/main" id="{73EFC850-CF4C-4197-B0DF-3349823FF62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256865" y="2026708"/>
            <a:ext cx="5291667" cy="2804583"/>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0C12AE8E-D5F3-4EFA-8A3F-35CC5D374FC5}"/>
              </a:ext>
            </a:extLst>
          </p:cNvPr>
          <p:cNvSpPr txBox="1"/>
          <p:nvPr/>
        </p:nvSpPr>
        <p:spPr>
          <a:xfrm>
            <a:off x="1282189" y="2494450"/>
            <a:ext cx="5773883" cy="3563159"/>
          </a:xfrm>
          <a:prstGeom prst="rect">
            <a:avLst/>
          </a:prstGeom>
        </p:spPr>
        <p:txBody>
          <a:bodyPr vert="horz" lIns="91440" tIns="45720" rIns="91440" bIns="45720" rtlCol="0">
            <a:normAutofit/>
          </a:bodyPr>
          <a:lstStyle/>
          <a:p>
            <a:pPr algn="just">
              <a:lnSpc>
                <a:spcPct val="90000"/>
              </a:lnSpc>
              <a:spcAft>
                <a:spcPts val="600"/>
              </a:spcAft>
            </a:pPr>
            <a:endParaRPr lang="en-US" sz="2400" b="1" dirty="0"/>
          </a:p>
        </p:txBody>
      </p:sp>
      <p:pic>
        <p:nvPicPr>
          <p:cNvPr id="3" name="Imagen 2">
            <a:extLst>
              <a:ext uri="{FF2B5EF4-FFF2-40B4-BE49-F238E27FC236}">
                <a16:creationId xmlns:a16="http://schemas.microsoft.com/office/drawing/2014/main" id="{31802F52-ADD9-B228-115F-C043A9350BF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1341" y="2026708"/>
            <a:ext cx="3761357" cy="1961540"/>
          </a:xfrm>
          <a:prstGeom prst="rect">
            <a:avLst/>
          </a:prstGeom>
          <a:noFill/>
          <a:ln>
            <a:noFill/>
          </a:ln>
        </p:spPr>
      </p:pic>
    </p:spTree>
    <p:extLst>
      <p:ext uri="{BB962C8B-B14F-4D97-AF65-F5344CB8AC3E}">
        <p14:creationId xmlns:p14="http://schemas.microsoft.com/office/powerpoint/2010/main" val="1394946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4993743-B10A-433C-9996-3035D2C3A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45">
            <a:extLst>
              <a:ext uri="{FF2B5EF4-FFF2-40B4-BE49-F238E27FC236}">
                <a16:creationId xmlns:a16="http://schemas.microsoft.com/office/drawing/2014/main" id="{BB3B8946-A0AA-42D4-8A24-639DC6EA1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46">
            <a:extLst>
              <a:ext uri="{FF2B5EF4-FFF2-40B4-BE49-F238E27FC236}">
                <a16:creationId xmlns:a16="http://schemas.microsoft.com/office/drawing/2014/main" id="{AB1038E6-06EF-4DCB-B52E-D3825C50F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47">
            <a:extLst>
              <a:ext uri="{FF2B5EF4-FFF2-40B4-BE49-F238E27FC236}">
                <a16:creationId xmlns:a16="http://schemas.microsoft.com/office/drawing/2014/main" id="{5C7EF35C-8B7D-4026-8F09-8B2B22505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44">
            <a:extLst>
              <a:ext uri="{FF2B5EF4-FFF2-40B4-BE49-F238E27FC236}">
                <a16:creationId xmlns:a16="http://schemas.microsoft.com/office/drawing/2014/main" id="{5F24A71D-C0A9-49AC-B2D1-5A9EA2BD3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348538"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Rectangle 80">
            <a:extLst>
              <a:ext uri="{FF2B5EF4-FFF2-40B4-BE49-F238E27FC236}">
                <a16:creationId xmlns:a16="http://schemas.microsoft.com/office/drawing/2014/main" id="{14280C55-570C-4284-9850-B2BA33DB67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7033095"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CuadroTexto 10">
            <a:extLst>
              <a:ext uri="{FF2B5EF4-FFF2-40B4-BE49-F238E27FC236}">
                <a16:creationId xmlns:a16="http://schemas.microsoft.com/office/drawing/2014/main" id="{0C12AE8E-D5F3-4EFA-8A3F-35CC5D374FC5}"/>
              </a:ext>
            </a:extLst>
          </p:cNvPr>
          <p:cNvSpPr txBox="1"/>
          <p:nvPr/>
        </p:nvSpPr>
        <p:spPr>
          <a:xfrm>
            <a:off x="1282189" y="2494450"/>
            <a:ext cx="5773883" cy="3563159"/>
          </a:xfrm>
          <a:prstGeom prst="rect">
            <a:avLst/>
          </a:prstGeom>
        </p:spPr>
        <p:txBody>
          <a:bodyPr vert="horz" lIns="91440" tIns="45720" rIns="91440" bIns="45720" rtlCol="0">
            <a:normAutofit/>
          </a:bodyPr>
          <a:lstStyle/>
          <a:p>
            <a:pPr algn="just">
              <a:lnSpc>
                <a:spcPct val="90000"/>
              </a:lnSpc>
              <a:spcAft>
                <a:spcPts val="600"/>
              </a:spcAft>
            </a:pPr>
            <a:endParaRPr lang="en-US" sz="2400" b="1" dirty="0"/>
          </a:p>
        </p:txBody>
      </p:sp>
      <p:pic>
        <p:nvPicPr>
          <p:cNvPr id="2050" name="Picture 2" descr="AGUAZUL | Transportes | Taxis Puerto Montt">
            <a:extLst>
              <a:ext uri="{FF2B5EF4-FFF2-40B4-BE49-F238E27FC236}">
                <a16:creationId xmlns:a16="http://schemas.microsoft.com/office/drawing/2014/main" id="{F079287D-E134-44D4-977E-9D9D39EE34B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319681" y="152665"/>
            <a:ext cx="3343407" cy="250755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Fusible cilíndrico curva gL / gG | TBCin – SASSIN – Materiales Eléctricos">
            <a:extLst>
              <a:ext uri="{FF2B5EF4-FFF2-40B4-BE49-F238E27FC236}">
                <a16:creationId xmlns:a16="http://schemas.microsoft.com/office/drawing/2014/main" id="{D36793AB-AE62-49EB-81D1-93C0BAC189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1338" y="505980"/>
            <a:ext cx="10332258" cy="6199355"/>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CE3A8236-6A73-EA30-F1B7-1A9C1840148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27203" y="5218466"/>
            <a:ext cx="2569294" cy="1339881"/>
          </a:xfrm>
          <a:prstGeom prst="rect">
            <a:avLst/>
          </a:prstGeom>
          <a:noFill/>
          <a:ln>
            <a:noFill/>
          </a:ln>
        </p:spPr>
      </p:pic>
    </p:spTree>
    <p:extLst>
      <p:ext uri="{BB962C8B-B14F-4D97-AF65-F5344CB8AC3E}">
        <p14:creationId xmlns:p14="http://schemas.microsoft.com/office/powerpoint/2010/main" val="1104236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113ABB7B-80D6-4953-8F4C-2F2709DFF9FD}"/>
              </a:ext>
            </a:extLst>
          </p:cNvPr>
          <p:cNvSpPr txBox="1"/>
          <p:nvPr/>
        </p:nvSpPr>
        <p:spPr>
          <a:xfrm>
            <a:off x="1119322" y="942255"/>
            <a:ext cx="6229216" cy="830997"/>
          </a:xfrm>
          <a:prstGeom prst="rect">
            <a:avLst/>
          </a:prstGeom>
          <a:noFill/>
        </p:spPr>
        <p:txBody>
          <a:bodyPr wrap="square">
            <a:spAutoFit/>
          </a:bodyPr>
          <a:lstStyle/>
          <a:p>
            <a:pPr algn="l"/>
            <a:r>
              <a:rPr lang="es-CL" sz="4800" b="1" i="0" dirty="0">
                <a:solidFill>
                  <a:schemeClr val="bg1"/>
                </a:solidFill>
                <a:effectLst/>
              </a:rPr>
              <a:t>Disyuntor magnético</a:t>
            </a:r>
          </a:p>
        </p:txBody>
      </p:sp>
      <p:sp>
        <p:nvSpPr>
          <p:cNvPr id="13" name="CuadroTexto 12">
            <a:extLst>
              <a:ext uri="{FF2B5EF4-FFF2-40B4-BE49-F238E27FC236}">
                <a16:creationId xmlns:a16="http://schemas.microsoft.com/office/drawing/2014/main" id="{60783425-1F52-4F7A-8B40-D8E78B2DF41B}"/>
              </a:ext>
            </a:extLst>
          </p:cNvPr>
          <p:cNvSpPr txBox="1"/>
          <p:nvPr/>
        </p:nvSpPr>
        <p:spPr>
          <a:xfrm>
            <a:off x="1186670" y="2543175"/>
            <a:ext cx="6243940" cy="3139321"/>
          </a:xfrm>
          <a:prstGeom prst="rect">
            <a:avLst/>
          </a:prstGeom>
          <a:noFill/>
        </p:spPr>
        <p:txBody>
          <a:bodyPr wrap="square">
            <a:spAutoFit/>
          </a:bodyPr>
          <a:lstStyle/>
          <a:p>
            <a:pPr algn="just"/>
            <a:r>
              <a:rPr lang="es-MX" b="0" i="0" dirty="0">
                <a:solidFill>
                  <a:srgbClr val="002060"/>
                </a:solidFill>
                <a:effectLst/>
              </a:rPr>
              <a:t>	Un </a:t>
            </a:r>
            <a:r>
              <a:rPr lang="es-MX" b="1" i="0" dirty="0">
                <a:solidFill>
                  <a:srgbClr val="002060"/>
                </a:solidFill>
                <a:effectLst/>
              </a:rPr>
              <a:t>disyuntor magnético</a:t>
            </a:r>
            <a:r>
              <a:rPr lang="es-MX" b="0" i="0" dirty="0">
                <a:solidFill>
                  <a:srgbClr val="002060"/>
                </a:solidFill>
                <a:effectLst/>
              </a:rPr>
              <a:t> es un interruptor automático que utiliza un </a:t>
            </a:r>
            <a:r>
              <a:rPr lang="es-MX" b="0" i="0" u="none" strike="noStrike" dirty="0">
                <a:solidFill>
                  <a:srgbClr val="002060"/>
                </a:solidFill>
                <a:effectLst/>
              </a:rPr>
              <a:t>electroimán</a:t>
            </a:r>
            <a:r>
              <a:rPr lang="es-MX" b="0" i="0" dirty="0">
                <a:solidFill>
                  <a:srgbClr val="002060"/>
                </a:solidFill>
                <a:effectLst/>
              </a:rPr>
              <a:t> para interrumpir la corriente cuando se da un </a:t>
            </a:r>
            <a:r>
              <a:rPr lang="es-MX" b="0" i="0" u="none" strike="noStrike" dirty="0">
                <a:solidFill>
                  <a:srgbClr val="002060"/>
                </a:solidFill>
                <a:effectLst/>
              </a:rPr>
              <a:t>cortocircuito</a:t>
            </a:r>
            <a:r>
              <a:rPr lang="es-MX" b="0" i="0" dirty="0">
                <a:solidFill>
                  <a:srgbClr val="002060"/>
                </a:solidFill>
                <a:effectLst/>
              </a:rPr>
              <a:t> (no una sobrecarga). En funcionamiento normal, la corriente pasa por la bobina del electroimán creando un </a:t>
            </a:r>
            <a:r>
              <a:rPr lang="es-MX" b="0" i="0" u="none" strike="noStrike" dirty="0">
                <a:solidFill>
                  <a:srgbClr val="002060"/>
                </a:solidFill>
                <a:effectLst/>
              </a:rPr>
              <a:t>campo magnético</a:t>
            </a:r>
            <a:r>
              <a:rPr lang="es-MX" b="0" i="0" dirty="0">
                <a:solidFill>
                  <a:srgbClr val="002060"/>
                </a:solidFill>
                <a:effectLst/>
              </a:rPr>
              <a:t> débil. Si la intensidad es mayor de un determinado valor, el campo magnético creado es suficientemente fuerte como para poner en funcionamiento un dispositivo mecánico que interrumpe la corriente eléctrica. El valor de esta corriente suele ser entre tres y veinte veces mayor que la corriente nominal, protegiendo al circuito de cortocircuitos.</a:t>
            </a:r>
            <a:endParaRPr lang="es-CL" dirty="0">
              <a:solidFill>
                <a:srgbClr val="002060"/>
              </a:solidFill>
            </a:endParaRPr>
          </a:p>
        </p:txBody>
      </p:sp>
      <p:pic>
        <p:nvPicPr>
          <p:cNvPr id="7" name="Imagen 6" descr="Imagen que contiene interior, objeto, motor, artículos&#10;&#10;Descripción generada automáticamente">
            <a:extLst>
              <a:ext uri="{FF2B5EF4-FFF2-40B4-BE49-F238E27FC236}">
                <a16:creationId xmlns:a16="http://schemas.microsoft.com/office/drawing/2014/main" id="{1E928E83-B4A5-4C82-B9AD-51BD49D667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9476" y="1773252"/>
            <a:ext cx="3782134" cy="4862744"/>
          </a:xfrm>
          <a:prstGeom prst="rect">
            <a:avLst/>
          </a:prstGeom>
        </p:spPr>
      </p:pic>
      <p:pic>
        <p:nvPicPr>
          <p:cNvPr id="2" name="Imagen 1">
            <a:extLst>
              <a:ext uri="{FF2B5EF4-FFF2-40B4-BE49-F238E27FC236}">
                <a16:creationId xmlns:a16="http://schemas.microsoft.com/office/drawing/2014/main" id="{C3EA062F-1090-AFBB-0EAC-8AA6BA6B38F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99582" y="297397"/>
            <a:ext cx="2473096" cy="1289715"/>
          </a:xfrm>
          <a:prstGeom prst="rect">
            <a:avLst/>
          </a:prstGeom>
          <a:noFill/>
          <a:ln>
            <a:noFill/>
          </a:ln>
        </p:spPr>
      </p:pic>
    </p:spTree>
    <p:extLst>
      <p:ext uri="{BB962C8B-B14F-4D97-AF65-F5344CB8AC3E}">
        <p14:creationId xmlns:p14="http://schemas.microsoft.com/office/powerpoint/2010/main" val="2409653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4993743-B10A-433C-9996-3035D2C3A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45">
            <a:extLst>
              <a:ext uri="{FF2B5EF4-FFF2-40B4-BE49-F238E27FC236}">
                <a16:creationId xmlns:a16="http://schemas.microsoft.com/office/drawing/2014/main" id="{BB3B8946-A0AA-42D4-8A24-639DC6EA1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46">
            <a:extLst>
              <a:ext uri="{FF2B5EF4-FFF2-40B4-BE49-F238E27FC236}">
                <a16:creationId xmlns:a16="http://schemas.microsoft.com/office/drawing/2014/main" id="{AB1038E6-06EF-4DCB-B52E-D3825C50F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47">
            <a:extLst>
              <a:ext uri="{FF2B5EF4-FFF2-40B4-BE49-F238E27FC236}">
                <a16:creationId xmlns:a16="http://schemas.microsoft.com/office/drawing/2014/main" id="{5C7EF35C-8B7D-4026-8F09-8B2B22505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44">
            <a:extLst>
              <a:ext uri="{FF2B5EF4-FFF2-40B4-BE49-F238E27FC236}">
                <a16:creationId xmlns:a16="http://schemas.microsoft.com/office/drawing/2014/main" id="{5F24A71D-C0A9-49AC-B2D1-5A9EA2BD3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348538"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Rectangle 80">
            <a:extLst>
              <a:ext uri="{FF2B5EF4-FFF2-40B4-BE49-F238E27FC236}">
                <a16:creationId xmlns:a16="http://schemas.microsoft.com/office/drawing/2014/main" id="{14280C55-570C-4284-9850-B2BA33DB67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7033095"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CuadroTexto 11">
            <a:extLst>
              <a:ext uri="{FF2B5EF4-FFF2-40B4-BE49-F238E27FC236}">
                <a16:creationId xmlns:a16="http://schemas.microsoft.com/office/drawing/2014/main" id="{48021902-8739-41B0-90E8-AF9528A13FEF}"/>
              </a:ext>
            </a:extLst>
          </p:cNvPr>
          <p:cNvSpPr txBox="1"/>
          <p:nvPr/>
        </p:nvSpPr>
        <p:spPr>
          <a:xfrm>
            <a:off x="1081840" y="820926"/>
            <a:ext cx="6109073" cy="1077218"/>
          </a:xfrm>
          <a:prstGeom prst="rect">
            <a:avLst/>
          </a:prstGeom>
          <a:noFill/>
        </p:spPr>
        <p:txBody>
          <a:bodyPr wrap="square">
            <a:spAutoFit/>
          </a:bodyPr>
          <a:lstStyle/>
          <a:p>
            <a:pPr algn="ctr"/>
            <a:r>
              <a:rPr lang="es-CL" sz="3200" b="1" dirty="0">
                <a:solidFill>
                  <a:schemeClr val="bg1">
                    <a:lumMod val="95000"/>
                  </a:schemeClr>
                </a:solidFill>
              </a:rPr>
              <a:t>Características de los Interruptores Termomagnéticos </a:t>
            </a:r>
          </a:p>
        </p:txBody>
      </p:sp>
      <p:sp>
        <p:nvSpPr>
          <p:cNvPr id="13" name="CuadroTexto 12">
            <a:extLst>
              <a:ext uri="{FF2B5EF4-FFF2-40B4-BE49-F238E27FC236}">
                <a16:creationId xmlns:a16="http://schemas.microsoft.com/office/drawing/2014/main" id="{F309A471-FB8A-4336-A78B-F6E79000F9EC}"/>
              </a:ext>
            </a:extLst>
          </p:cNvPr>
          <p:cNvSpPr txBox="1"/>
          <p:nvPr/>
        </p:nvSpPr>
        <p:spPr>
          <a:xfrm>
            <a:off x="1119322" y="3026183"/>
            <a:ext cx="6094520" cy="2554545"/>
          </a:xfrm>
          <a:prstGeom prst="rect">
            <a:avLst/>
          </a:prstGeom>
          <a:noFill/>
        </p:spPr>
        <p:txBody>
          <a:bodyPr wrap="square">
            <a:spAutoFit/>
          </a:bodyPr>
          <a:lstStyle/>
          <a:p>
            <a:pPr marL="342900" indent="-342900">
              <a:buFont typeface="+mj-lt"/>
              <a:buAutoNum type="arabicPeriod"/>
            </a:pPr>
            <a:r>
              <a:rPr lang="es-CL" sz="3200" dirty="0">
                <a:solidFill>
                  <a:srgbClr val="002060"/>
                </a:solidFill>
              </a:rPr>
              <a:t>Voltaje Nominal (V)</a:t>
            </a:r>
          </a:p>
          <a:p>
            <a:pPr marL="342900" indent="-342900">
              <a:buFont typeface="+mj-lt"/>
              <a:buAutoNum type="arabicPeriod"/>
            </a:pPr>
            <a:r>
              <a:rPr lang="es-CL" sz="3200" dirty="0">
                <a:solidFill>
                  <a:srgbClr val="002060"/>
                </a:solidFill>
              </a:rPr>
              <a:t>Intensidad Nominal (A)</a:t>
            </a:r>
          </a:p>
          <a:p>
            <a:pPr marL="342900" indent="-342900">
              <a:buFont typeface="+mj-lt"/>
              <a:buAutoNum type="arabicPeriod"/>
            </a:pPr>
            <a:r>
              <a:rPr lang="es-CL" sz="3200" dirty="0">
                <a:solidFill>
                  <a:srgbClr val="002060"/>
                </a:solidFill>
              </a:rPr>
              <a:t>Capacidad de cortocircuito (</a:t>
            </a:r>
            <a:r>
              <a:rPr lang="es-CL" sz="3200" dirty="0" err="1">
                <a:solidFill>
                  <a:srgbClr val="002060"/>
                </a:solidFill>
              </a:rPr>
              <a:t>kA</a:t>
            </a:r>
            <a:r>
              <a:rPr lang="es-CL" sz="3200" dirty="0">
                <a:solidFill>
                  <a:srgbClr val="002060"/>
                </a:solidFill>
              </a:rPr>
              <a:t>)</a:t>
            </a:r>
          </a:p>
          <a:p>
            <a:pPr marL="342900" indent="-342900">
              <a:buFont typeface="+mj-lt"/>
              <a:buAutoNum type="arabicPeriod"/>
            </a:pPr>
            <a:r>
              <a:rPr lang="es-CL" sz="3200" dirty="0">
                <a:solidFill>
                  <a:srgbClr val="002060"/>
                </a:solidFill>
              </a:rPr>
              <a:t>Número de polos</a:t>
            </a:r>
          </a:p>
          <a:p>
            <a:pPr marL="342900" indent="-342900">
              <a:buFont typeface="+mj-lt"/>
              <a:buAutoNum type="arabicPeriod"/>
            </a:pPr>
            <a:r>
              <a:rPr lang="es-CL" sz="3200" dirty="0">
                <a:solidFill>
                  <a:srgbClr val="002060"/>
                </a:solidFill>
              </a:rPr>
              <a:t>Tipo de Interruptor</a:t>
            </a:r>
          </a:p>
        </p:txBody>
      </p:sp>
      <p:pic>
        <p:nvPicPr>
          <p:cNvPr id="14" name="Picture 4" descr="Bienvenido!× Hola, Como te puedo ayudar? Le gustaria realizar un pedido a  San Juan En San Juan, los mejores productos. Menu Usuario Buscar 0 Clear  text Pinturas y Derivados click to expand contents Todos Accesorio para  pintar Escaleras Esmaltes ...">
            <a:extLst>
              <a:ext uri="{FF2B5EF4-FFF2-40B4-BE49-F238E27FC236}">
                <a16:creationId xmlns:a16="http://schemas.microsoft.com/office/drawing/2014/main" id="{C717648E-4DC6-4227-BBB8-DF6F67ECF5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1646" y="2173673"/>
            <a:ext cx="4612503" cy="4612503"/>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305898B5-C181-1EA3-D5D6-40D485B8733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09193" y="612742"/>
            <a:ext cx="2789735" cy="1454841"/>
          </a:xfrm>
          <a:prstGeom prst="rect">
            <a:avLst/>
          </a:prstGeom>
          <a:noFill/>
          <a:ln>
            <a:noFill/>
          </a:ln>
        </p:spPr>
      </p:pic>
    </p:spTree>
    <p:extLst>
      <p:ext uri="{BB962C8B-B14F-4D97-AF65-F5344CB8AC3E}">
        <p14:creationId xmlns:p14="http://schemas.microsoft.com/office/powerpoint/2010/main" val="1121518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ppt_x"/>
                                          </p:val>
                                        </p:tav>
                                        <p:tav tm="100000">
                                          <p:val>
                                            <p:strVal val="#ppt_x"/>
                                          </p:val>
                                        </p:tav>
                                      </p:tavLst>
                                    </p:anim>
                                    <p:anim calcmode="lin" valueType="num">
                                      <p:cBhvr additive="base">
                                        <p:cTn id="1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72">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74"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Rectangle 77">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122" name="Picture 2" descr="Características de las Termomagnéticas - Montaje Electromecánico">
            <a:extLst>
              <a:ext uri="{FF2B5EF4-FFF2-40B4-BE49-F238E27FC236}">
                <a16:creationId xmlns:a16="http://schemas.microsoft.com/office/drawing/2014/main" id="{C95E0D30-E3A2-4E79-81F6-018CEF2D6C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2929" y="2354089"/>
            <a:ext cx="5200650" cy="4305300"/>
          </a:xfrm>
          <a:prstGeom prst="rect">
            <a:avLst/>
          </a:prstGeom>
          <a:noFill/>
          <a:extLst>
            <a:ext uri="{909E8E84-426E-40DD-AFC4-6F175D3DCCD1}">
              <a14:hiddenFill xmlns:a14="http://schemas.microsoft.com/office/drawing/2010/main">
                <a:solidFill>
                  <a:srgbClr val="FFFFFF"/>
                </a:solidFill>
              </a14:hiddenFill>
            </a:ext>
          </a:extLst>
        </p:spPr>
      </p:pic>
      <p:sp>
        <p:nvSpPr>
          <p:cNvPr id="15" name="CuadroTexto 14">
            <a:extLst>
              <a:ext uri="{FF2B5EF4-FFF2-40B4-BE49-F238E27FC236}">
                <a16:creationId xmlns:a16="http://schemas.microsoft.com/office/drawing/2014/main" id="{24ABA342-B543-4FF3-B9F4-9FDEA27346CD}"/>
              </a:ext>
            </a:extLst>
          </p:cNvPr>
          <p:cNvSpPr txBox="1"/>
          <p:nvPr/>
        </p:nvSpPr>
        <p:spPr>
          <a:xfrm>
            <a:off x="1387121" y="894423"/>
            <a:ext cx="9414710" cy="1200329"/>
          </a:xfrm>
          <a:prstGeom prst="rect">
            <a:avLst/>
          </a:prstGeom>
          <a:noFill/>
        </p:spPr>
        <p:txBody>
          <a:bodyPr wrap="square">
            <a:spAutoFit/>
          </a:bodyPr>
          <a:lstStyle/>
          <a:p>
            <a:pPr algn="ctr"/>
            <a:r>
              <a:rPr lang="es-MX" sz="3600" b="1" dirty="0">
                <a:solidFill>
                  <a:schemeClr val="bg1">
                    <a:lumMod val="95000"/>
                  </a:schemeClr>
                </a:solidFill>
              </a:rPr>
              <a:t>IDENTIFACAR DATOS DE LOS INTERRUPTORES TERMOMAGNETICOS </a:t>
            </a:r>
            <a:endParaRPr lang="es-CL" sz="3600" b="1" dirty="0">
              <a:solidFill>
                <a:schemeClr val="bg1">
                  <a:lumMod val="95000"/>
                </a:schemeClr>
              </a:solidFill>
            </a:endParaRPr>
          </a:p>
        </p:txBody>
      </p:sp>
      <p:pic>
        <p:nvPicPr>
          <p:cNvPr id="2" name="Imagen 1">
            <a:extLst>
              <a:ext uri="{FF2B5EF4-FFF2-40B4-BE49-F238E27FC236}">
                <a16:creationId xmlns:a16="http://schemas.microsoft.com/office/drawing/2014/main" id="{CC12EE16-EC50-B3C6-BC55-7CFB29500EC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68875" y="3285162"/>
            <a:ext cx="3761357" cy="1961540"/>
          </a:xfrm>
          <a:prstGeom prst="rect">
            <a:avLst/>
          </a:prstGeom>
          <a:noFill/>
          <a:ln>
            <a:noFill/>
          </a:ln>
        </p:spPr>
      </p:pic>
    </p:spTree>
    <p:extLst>
      <p:ext uri="{BB962C8B-B14F-4D97-AF65-F5344CB8AC3E}">
        <p14:creationId xmlns:p14="http://schemas.microsoft.com/office/powerpoint/2010/main" val="100860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122"/>
                                        </p:tgtEl>
                                        <p:attrNameLst>
                                          <p:attrName>style.visibility</p:attrName>
                                        </p:attrNameLst>
                                      </p:cBhvr>
                                      <p:to>
                                        <p:strVal val="visible"/>
                                      </p:to>
                                    </p:set>
                                    <p:animEffect transition="in" filter="fade">
                                      <p:cBhvr>
                                        <p:cTn id="13" dur="1000"/>
                                        <p:tgtEl>
                                          <p:spTgt spid="5122"/>
                                        </p:tgtEl>
                                      </p:cBhvr>
                                    </p:animEffect>
                                    <p:anim calcmode="lin" valueType="num">
                                      <p:cBhvr>
                                        <p:cTn id="14" dur="1000" fill="hold"/>
                                        <p:tgtEl>
                                          <p:spTgt spid="5122"/>
                                        </p:tgtEl>
                                        <p:attrNameLst>
                                          <p:attrName>ppt_x</p:attrName>
                                        </p:attrNameLst>
                                      </p:cBhvr>
                                      <p:tavLst>
                                        <p:tav tm="0">
                                          <p:val>
                                            <p:strVal val="#ppt_x"/>
                                          </p:val>
                                        </p:tav>
                                        <p:tav tm="100000">
                                          <p:val>
                                            <p:strVal val="#ppt_x"/>
                                          </p:val>
                                        </p:tav>
                                      </p:tavLst>
                                    </p:anim>
                                    <p:anim calcmode="lin" valueType="num">
                                      <p:cBhvr>
                                        <p:cTn id="15"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2"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73"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Rectangle 79">
            <a:extLst>
              <a:ext uri="{FF2B5EF4-FFF2-40B4-BE49-F238E27FC236}">
                <a16:creationId xmlns:a16="http://schemas.microsoft.com/office/drawing/2014/main" id="{864DE13E-58EB-4475-B79C-0D4FC6512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pic>
        <p:nvPicPr>
          <p:cNvPr id="7170" name="Picture 2" descr="Protecciones eléctricas FUSIBLES INTERRUPTORES TERMOMAGNETICOS  DIFERENCIALES - GUARDAMOTORES - PDF Descargar libre">
            <a:extLst>
              <a:ext uri="{FF2B5EF4-FFF2-40B4-BE49-F238E27FC236}">
                <a16:creationId xmlns:a16="http://schemas.microsoft.com/office/drawing/2014/main" id="{9C168C7C-1D4D-4B53-BA51-4AE47629D51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66039" y="1182850"/>
            <a:ext cx="5339099" cy="4151150"/>
          </a:xfrm>
          <a:prstGeom prst="rect">
            <a:avLst/>
          </a:prstGeom>
          <a:noFill/>
          <a:extLst>
            <a:ext uri="{909E8E84-426E-40DD-AFC4-6F175D3DCCD1}">
              <a14:hiddenFill xmlns:a14="http://schemas.microsoft.com/office/drawing/2010/main">
                <a:solidFill>
                  <a:srgbClr val="FFFFFF"/>
                </a:solidFill>
              </a14:hiddenFill>
            </a:ext>
          </a:extLst>
        </p:spPr>
      </p:pic>
      <p:cxnSp>
        <p:nvCxnSpPr>
          <p:cNvPr id="82" name="Straight Connector 81">
            <a:extLst>
              <a:ext uri="{FF2B5EF4-FFF2-40B4-BE49-F238E27FC236}">
                <a16:creationId xmlns:a16="http://schemas.microsoft.com/office/drawing/2014/main" id="{02E9B2EE-76CA-47F3-9977-3F2FCB7FD2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739239"/>
            <a:ext cx="0" cy="32004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569E8649-57F3-EA7A-717E-4686E5944AB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69380" y="2104432"/>
            <a:ext cx="3761357" cy="1961540"/>
          </a:xfrm>
          <a:prstGeom prst="rect">
            <a:avLst/>
          </a:prstGeom>
          <a:noFill/>
          <a:ln>
            <a:noFill/>
          </a:ln>
        </p:spPr>
      </p:pic>
    </p:spTree>
    <p:extLst>
      <p:ext uri="{BB962C8B-B14F-4D97-AF65-F5344CB8AC3E}">
        <p14:creationId xmlns:p14="http://schemas.microsoft.com/office/powerpoint/2010/main" val="3330792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additive="base">
                                        <p:cTn id="7" dur="500" fill="hold"/>
                                        <p:tgtEl>
                                          <p:spTgt spid="7170"/>
                                        </p:tgtEl>
                                        <p:attrNameLst>
                                          <p:attrName>ppt_x</p:attrName>
                                        </p:attrNameLst>
                                      </p:cBhvr>
                                      <p:tavLst>
                                        <p:tav tm="0">
                                          <p:val>
                                            <p:strVal val="#ppt_x"/>
                                          </p:val>
                                        </p:tav>
                                        <p:tav tm="100000">
                                          <p:val>
                                            <p:strVal val="#ppt_x"/>
                                          </p:val>
                                        </p:tav>
                                      </p:tavLst>
                                    </p:anim>
                                    <p:anim calcmode="lin" valueType="num">
                                      <p:cBhvr additive="base">
                                        <p:cTn id="8"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4993743-B10A-433C-9996-3035D2C3A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45">
            <a:extLst>
              <a:ext uri="{FF2B5EF4-FFF2-40B4-BE49-F238E27FC236}">
                <a16:creationId xmlns:a16="http://schemas.microsoft.com/office/drawing/2014/main" id="{BB3B8946-A0AA-42D4-8A24-639DC6EA1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46">
            <a:extLst>
              <a:ext uri="{FF2B5EF4-FFF2-40B4-BE49-F238E27FC236}">
                <a16:creationId xmlns:a16="http://schemas.microsoft.com/office/drawing/2014/main" id="{AB1038E6-06EF-4DCB-B52E-D3825C50F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47">
            <a:extLst>
              <a:ext uri="{FF2B5EF4-FFF2-40B4-BE49-F238E27FC236}">
                <a16:creationId xmlns:a16="http://schemas.microsoft.com/office/drawing/2014/main" id="{5C7EF35C-8B7D-4026-8F09-8B2B22505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44">
            <a:extLst>
              <a:ext uri="{FF2B5EF4-FFF2-40B4-BE49-F238E27FC236}">
                <a16:creationId xmlns:a16="http://schemas.microsoft.com/office/drawing/2014/main" id="{5F24A71D-C0A9-49AC-B2D1-5A9EA2BD3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348538"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Rectangle 80">
            <a:extLst>
              <a:ext uri="{FF2B5EF4-FFF2-40B4-BE49-F238E27FC236}">
                <a16:creationId xmlns:a16="http://schemas.microsoft.com/office/drawing/2014/main" id="{14280C55-570C-4284-9850-B2BA33DB67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7033095"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CuadroTexto 10">
            <a:extLst>
              <a:ext uri="{FF2B5EF4-FFF2-40B4-BE49-F238E27FC236}">
                <a16:creationId xmlns:a16="http://schemas.microsoft.com/office/drawing/2014/main" id="{0C12AE8E-D5F3-4EFA-8A3F-35CC5D374FC5}"/>
              </a:ext>
            </a:extLst>
          </p:cNvPr>
          <p:cNvSpPr txBox="1"/>
          <p:nvPr/>
        </p:nvSpPr>
        <p:spPr>
          <a:xfrm>
            <a:off x="1282189" y="2494450"/>
            <a:ext cx="5773883" cy="3563159"/>
          </a:xfrm>
          <a:prstGeom prst="rect">
            <a:avLst/>
          </a:prstGeom>
        </p:spPr>
        <p:txBody>
          <a:bodyPr vert="horz" lIns="91440" tIns="45720" rIns="91440" bIns="45720" rtlCol="0">
            <a:normAutofit/>
          </a:bodyPr>
          <a:lstStyle/>
          <a:p>
            <a:pPr algn="just">
              <a:lnSpc>
                <a:spcPct val="90000"/>
              </a:lnSpc>
              <a:spcAft>
                <a:spcPts val="600"/>
              </a:spcAft>
            </a:pPr>
            <a:endParaRPr lang="en-US" sz="2400" b="1" dirty="0"/>
          </a:p>
        </p:txBody>
      </p:sp>
      <p:sp>
        <p:nvSpPr>
          <p:cNvPr id="12" name="CuadroTexto 11">
            <a:extLst>
              <a:ext uri="{FF2B5EF4-FFF2-40B4-BE49-F238E27FC236}">
                <a16:creationId xmlns:a16="http://schemas.microsoft.com/office/drawing/2014/main" id="{3E7825AF-810E-4566-B028-2A02C4BB2075}"/>
              </a:ext>
            </a:extLst>
          </p:cNvPr>
          <p:cNvSpPr txBox="1"/>
          <p:nvPr/>
        </p:nvSpPr>
        <p:spPr>
          <a:xfrm>
            <a:off x="1254018" y="837744"/>
            <a:ext cx="6094520" cy="1077218"/>
          </a:xfrm>
          <a:prstGeom prst="rect">
            <a:avLst/>
          </a:prstGeom>
          <a:noFill/>
        </p:spPr>
        <p:txBody>
          <a:bodyPr wrap="square">
            <a:spAutoFit/>
          </a:bodyPr>
          <a:lstStyle/>
          <a:p>
            <a:pPr algn="ctr"/>
            <a:r>
              <a:rPr lang="es-CL" sz="3200" b="1" dirty="0">
                <a:solidFill>
                  <a:schemeClr val="bg1"/>
                </a:solidFill>
              </a:rPr>
              <a:t>Características Internas de los Interruptores Termomagnéticos</a:t>
            </a:r>
          </a:p>
        </p:txBody>
      </p:sp>
      <p:pic>
        <p:nvPicPr>
          <p:cNvPr id="8194" name="Picture 2" descr="INTERRUPTOR MAGNETOTERMICO: CARACTERISTICAS Y FUNCION">
            <a:extLst>
              <a:ext uri="{FF2B5EF4-FFF2-40B4-BE49-F238E27FC236}">
                <a16:creationId xmlns:a16="http://schemas.microsoft.com/office/drawing/2014/main" id="{97CFF542-9118-4643-8AD1-CC7B250176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6027" y="2296418"/>
            <a:ext cx="5723989" cy="441458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3C110EDC-2F2D-54D0-2A54-75E2562D45F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12844" y="2812887"/>
            <a:ext cx="3761357" cy="1961540"/>
          </a:xfrm>
          <a:prstGeom prst="rect">
            <a:avLst/>
          </a:prstGeom>
          <a:noFill/>
          <a:ln>
            <a:noFill/>
          </a:ln>
        </p:spPr>
      </p:pic>
    </p:spTree>
    <p:extLst>
      <p:ext uri="{BB962C8B-B14F-4D97-AF65-F5344CB8AC3E}">
        <p14:creationId xmlns:p14="http://schemas.microsoft.com/office/powerpoint/2010/main" val="3422366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8194"/>
                                        </p:tgtEl>
                                        <p:attrNameLst>
                                          <p:attrName>style.visibility</p:attrName>
                                        </p:attrNameLst>
                                      </p:cBhvr>
                                      <p:to>
                                        <p:strVal val="visible"/>
                                      </p:to>
                                    </p:set>
                                    <p:animEffect transition="in" filter="fade">
                                      <p:cBhvr>
                                        <p:cTn id="17" dur="1000"/>
                                        <p:tgtEl>
                                          <p:spTgt spid="8194"/>
                                        </p:tgtEl>
                                      </p:cBhvr>
                                    </p:animEffect>
                                    <p:anim calcmode="lin" valueType="num">
                                      <p:cBhvr>
                                        <p:cTn id="18" dur="1000" fill="hold"/>
                                        <p:tgtEl>
                                          <p:spTgt spid="8194"/>
                                        </p:tgtEl>
                                        <p:attrNameLst>
                                          <p:attrName>ppt_x</p:attrName>
                                        </p:attrNameLst>
                                      </p:cBhvr>
                                      <p:tavLst>
                                        <p:tav tm="0">
                                          <p:val>
                                            <p:strVal val="#ppt_x"/>
                                          </p:val>
                                        </p:tav>
                                        <p:tav tm="100000">
                                          <p:val>
                                            <p:strVal val="#ppt_x"/>
                                          </p:val>
                                        </p:tav>
                                      </p:tavLst>
                                    </p:anim>
                                    <p:anim calcmode="lin" valueType="num">
                                      <p:cBhvr>
                                        <p:cTn id="19" dur="1000" fill="hold"/>
                                        <p:tgtEl>
                                          <p:spTgt spid="81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9" name="Rectangle 198">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Rectangle 200">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3" name="Straight Connector 202">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9218" name="Picture 2" descr="Seccionamiento, Comando y Protección: Parte 3: Interruptores  termomagnéticos - PDF Free Download">
            <a:extLst>
              <a:ext uri="{FF2B5EF4-FFF2-40B4-BE49-F238E27FC236}">
                <a16:creationId xmlns:a16="http://schemas.microsoft.com/office/drawing/2014/main" id="{B8FA5827-C189-4E84-912E-2075DCC5B63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10677" y="545619"/>
            <a:ext cx="3967051" cy="5833898"/>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0C12AE8E-D5F3-4EFA-8A3F-35CC5D374FC5}"/>
              </a:ext>
            </a:extLst>
          </p:cNvPr>
          <p:cNvSpPr txBox="1"/>
          <p:nvPr/>
        </p:nvSpPr>
        <p:spPr>
          <a:xfrm>
            <a:off x="1282189" y="2494450"/>
            <a:ext cx="5773883" cy="3563159"/>
          </a:xfrm>
          <a:prstGeom prst="rect">
            <a:avLst/>
          </a:prstGeom>
        </p:spPr>
        <p:txBody>
          <a:bodyPr vert="horz" lIns="91440" tIns="45720" rIns="91440" bIns="45720" rtlCol="0">
            <a:normAutofit/>
          </a:bodyPr>
          <a:lstStyle/>
          <a:p>
            <a:pPr algn="just">
              <a:lnSpc>
                <a:spcPct val="90000"/>
              </a:lnSpc>
              <a:spcAft>
                <a:spcPts val="600"/>
              </a:spcAft>
            </a:pPr>
            <a:endParaRPr lang="en-US" sz="2400" b="1" dirty="0"/>
          </a:p>
        </p:txBody>
      </p:sp>
      <p:pic>
        <p:nvPicPr>
          <p:cNvPr id="2" name="Imagen 1">
            <a:extLst>
              <a:ext uri="{FF2B5EF4-FFF2-40B4-BE49-F238E27FC236}">
                <a16:creationId xmlns:a16="http://schemas.microsoft.com/office/drawing/2014/main" id="{E7C5CB53-1418-E11C-FFEA-7FD05900D97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81341" y="1935756"/>
            <a:ext cx="3761357" cy="1961540"/>
          </a:xfrm>
          <a:prstGeom prst="rect">
            <a:avLst/>
          </a:prstGeom>
          <a:noFill/>
          <a:ln>
            <a:noFill/>
          </a:ln>
        </p:spPr>
      </p:pic>
    </p:spTree>
    <p:extLst>
      <p:ext uri="{BB962C8B-B14F-4D97-AF65-F5344CB8AC3E}">
        <p14:creationId xmlns:p14="http://schemas.microsoft.com/office/powerpoint/2010/main" val="2867587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9218"/>
                                        </p:tgtEl>
                                        <p:attrNameLst>
                                          <p:attrName>style.visibility</p:attrName>
                                        </p:attrNameLst>
                                      </p:cBhvr>
                                      <p:to>
                                        <p:strVal val="visible"/>
                                      </p:to>
                                    </p:set>
                                    <p:anim calcmode="lin" valueType="num">
                                      <p:cBhvr additive="base">
                                        <p:cTn id="11" dur="500" fill="hold"/>
                                        <p:tgtEl>
                                          <p:spTgt spid="9218"/>
                                        </p:tgtEl>
                                        <p:attrNameLst>
                                          <p:attrName>ppt_x</p:attrName>
                                        </p:attrNameLst>
                                      </p:cBhvr>
                                      <p:tavLst>
                                        <p:tav tm="0">
                                          <p:val>
                                            <p:strVal val="#ppt_x"/>
                                          </p:val>
                                        </p:tav>
                                        <p:tav tm="100000">
                                          <p:val>
                                            <p:strVal val="#ppt_x"/>
                                          </p:val>
                                        </p:tav>
                                      </p:tavLst>
                                    </p:anim>
                                    <p:anim calcmode="lin" valueType="num">
                                      <p:cBhvr additive="base">
                                        <p:cTn id="12"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4993743-B10A-433C-9996-3035D2C3A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Freeform 45">
            <a:extLst>
              <a:ext uri="{FF2B5EF4-FFF2-40B4-BE49-F238E27FC236}">
                <a16:creationId xmlns:a16="http://schemas.microsoft.com/office/drawing/2014/main" id="{BB3B8946-A0AA-42D4-8A24-639DC6EA1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46">
            <a:extLst>
              <a:ext uri="{FF2B5EF4-FFF2-40B4-BE49-F238E27FC236}">
                <a16:creationId xmlns:a16="http://schemas.microsoft.com/office/drawing/2014/main" id="{AB1038E6-06EF-4DCB-B52E-D3825C50F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47">
            <a:extLst>
              <a:ext uri="{FF2B5EF4-FFF2-40B4-BE49-F238E27FC236}">
                <a16:creationId xmlns:a16="http://schemas.microsoft.com/office/drawing/2014/main" id="{5C7EF35C-8B7D-4026-8F09-8B2B22505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Freeform 44">
            <a:extLst>
              <a:ext uri="{FF2B5EF4-FFF2-40B4-BE49-F238E27FC236}">
                <a16:creationId xmlns:a16="http://schemas.microsoft.com/office/drawing/2014/main" id="{5F24A71D-C0A9-49AC-B2D1-5A9EA2BD3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348538"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14280C55-570C-4284-9850-B2BA33DB67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7033095"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BDC2C36A-9137-4E92-9A06-74228419A526}"/>
              </a:ext>
            </a:extLst>
          </p:cNvPr>
          <p:cNvSpPr txBox="1"/>
          <p:nvPr/>
        </p:nvSpPr>
        <p:spPr>
          <a:xfrm>
            <a:off x="1078286" y="1022349"/>
            <a:ext cx="6311288"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white"/>
                </a:solidFill>
                <a:effectLst/>
                <a:uLnTx/>
                <a:uFillTx/>
                <a:latin typeface="Calibri" panose="020F0502020204030204"/>
                <a:ea typeface="+mn-ea"/>
                <a:cs typeface="+mn-cs"/>
              </a:rPr>
              <a:t>Curvas de las Protecciones </a:t>
            </a:r>
            <a:endParaRPr kumimoji="0" lang="es-CL" sz="4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CuadroTexto 10">
            <a:extLst>
              <a:ext uri="{FF2B5EF4-FFF2-40B4-BE49-F238E27FC236}">
                <a16:creationId xmlns:a16="http://schemas.microsoft.com/office/drawing/2014/main" id="{AD9852CD-94B8-4245-A219-4443B8DF8B7E}"/>
              </a:ext>
            </a:extLst>
          </p:cNvPr>
          <p:cNvSpPr txBox="1"/>
          <p:nvPr/>
        </p:nvSpPr>
        <p:spPr>
          <a:xfrm>
            <a:off x="2357383" y="3681547"/>
            <a:ext cx="2853809" cy="2534027"/>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it-IT" sz="1800" b="1"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Curva</a:t>
            </a:r>
            <a:r>
              <a:rPr kumimoji="0" lang="it-IT" sz="1800" b="0"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 B : 3 - 5 x In.</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it-IT" sz="1800" b="1"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Curva</a:t>
            </a:r>
            <a:r>
              <a:rPr kumimoji="0" lang="it-IT" sz="1800" b="0"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 C : 5 - 10 x In.</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it-IT" sz="1800" b="1"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Curva</a:t>
            </a:r>
            <a:r>
              <a:rPr kumimoji="0" lang="it-IT" sz="1800" b="0"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 D : 10 - 20 x In.</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it-IT" sz="1800" b="1"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Curva</a:t>
            </a:r>
            <a:r>
              <a:rPr kumimoji="0" lang="it-IT" sz="1800" b="0"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 K : 8 - 12 x In.</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it-IT" sz="1800" b="1"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Curva</a:t>
            </a:r>
            <a:r>
              <a:rPr kumimoji="0" lang="it-IT" sz="1800" b="0"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 S : 13 - 17 x In.</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it-IT" sz="1800" b="1"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Curva</a:t>
            </a:r>
            <a:r>
              <a:rPr kumimoji="0" lang="it-IT" sz="1800" b="0"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 Z : 2 - 3 x In.</a:t>
            </a:r>
          </a:p>
        </p:txBody>
      </p:sp>
      <p:sp>
        <p:nvSpPr>
          <p:cNvPr id="12" name="CuadroTexto 11">
            <a:extLst>
              <a:ext uri="{FF2B5EF4-FFF2-40B4-BE49-F238E27FC236}">
                <a16:creationId xmlns:a16="http://schemas.microsoft.com/office/drawing/2014/main" id="{6079B5DC-69C0-4D02-BF57-CCB3406711D0}"/>
              </a:ext>
            </a:extLst>
          </p:cNvPr>
          <p:cNvSpPr txBox="1"/>
          <p:nvPr/>
        </p:nvSpPr>
        <p:spPr>
          <a:xfrm>
            <a:off x="1221121" y="2505670"/>
            <a:ext cx="6094520" cy="92333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	Las </a:t>
            </a:r>
            <a:r>
              <a:rPr kumimoji="0" lang="es-MX" sz="1800" b="1"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curvas de disparo</a:t>
            </a:r>
            <a:r>
              <a:rPr kumimoji="0" lang="es-MX" sz="1800" b="0"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 muestran el tiempo de </a:t>
            </a:r>
            <a:r>
              <a:rPr kumimoji="0" lang="es-MX" sz="1800" b="1"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disparo</a:t>
            </a:r>
            <a:r>
              <a:rPr kumimoji="0" lang="es-MX" sz="1800" b="0"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 en función de la intensidad de defecto en amperios</a:t>
            </a:r>
            <a:endParaRPr kumimoji="0" lang="es-C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Imagen 1">
            <a:extLst>
              <a:ext uri="{FF2B5EF4-FFF2-40B4-BE49-F238E27FC236}">
                <a16:creationId xmlns:a16="http://schemas.microsoft.com/office/drawing/2014/main" id="{0CD4873A-868B-D614-A5F3-904FCC70EAB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19681" y="673674"/>
            <a:ext cx="3091832" cy="1612384"/>
          </a:xfrm>
          <a:prstGeom prst="rect">
            <a:avLst/>
          </a:prstGeom>
          <a:noFill/>
          <a:ln>
            <a:noFill/>
          </a:ln>
        </p:spPr>
      </p:pic>
    </p:spTree>
    <p:extLst>
      <p:ext uri="{BB962C8B-B14F-4D97-AF65-F5344CB8AC3E}">
        <p14:creationId xmlns:p14="http://schemas.microsoft.com/office/powerpoint/2010/main" val="1066893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8B99D8D-9036-42F0-9755-7AE5ED80E29D}"/>
              </a:ext>
            </a:extLst>
          </p:cNvPr>
          <p:cNvPicPr>
            <a:picLocks noChangeAspect="1"/>
          </p:cNvPicPr>
          <p:nvPr/>
        </p:nvPicPr>
        <p:blipFill>
          <a:blip r:embed="rId2"/>
          <a:stretch>
            <a:fillRect/>
          </a:stretch>
        </p:blipFill>
        <p:spPr>
          <a:xfrm>
            <a:off x="2756377" y="102152"/>
            <a:ext cx="5145232" cy="6725794"/>
          </a:xfrm>
          <a:prstGeom prst="rect">
            <a:avLst/>
          </a:prstGeom>
        </p:spPr>
      </p:pic>
      <p:pic>
        <p:nvPicPr>
          <p:cNvPr id="2" name="Imagen 1">
            <a:extLst>
              <a:ext uri="{FF2B5EF4-FFF2-40B4-BE49-F238E27FC236}">
                <a16:creationId xmlns:a16="http://schemas.microsoft.com/office/drawing/2014/main" id="{5F95988F-E4EB-08D4-7986-83B43036905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9606" y="2483741"/>
            <a:ext cx="3038099" cy="1584362"/>
          </a:xfrm>
          <a:prstGeom prst="rect">
            <a:avLst/>
          </a:prstGeom>
          <a:noFill/>
          <a:ln>
            <a:noFill/>
          </a:ln>
        </p:spPr>
      </p:pic>
    </p:spTree>
    <p:extLst>
      <p:ext uri="{BB962C8B-B14F-4D97-AF65-F5344CB8AC3E}">
        <p14:creationId xmlns:p14="http://schemas.microsoft.com/office/powerpoint/2010/main" val="224769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69EE7F1-4555-46EF-AC6B-4CFBED4B304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06145" y="87322"/>
            <a:ext cx="6363620" cy="6698546"/>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46EB59C0-D0CD-4AD0-EEEB-BE1F6C7AC98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5925" y="2353008"/>
            <a:ext cx="3251164" cy="1695475"/>
          </a:xfrm>
          <a:prstGeom prst="rect">
            <a:avLst/>
          </a:prstGeom>
          <a:noFill/>
          <a:ln>
            <a:noFill/>
          </a:ln>
        </p:spPr>
      </p:pic>
    </p:spTree>
    <p:extLst>
      <p:ext uri="{BB962C8B-B14F-4D97-AF65-F5344CB8AC3E}">
        <p14:creationId xmlns:p14="http://schemas.microsoft.com/office/powerpoint/2010/main" val="1671626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AE8EB3B-89BD-420F-B551-60A0A911EF3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253817" y="565702"/>
            <a:ext cx="5294715" cy="580890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l Interruptor Magnetotérmico. Funcionamiento, Curvas, Selectividad.">
            <a:extLst>
              <a:ext uri="{FF2B5EF4-FFF2-40B4-BE49-F238E27FC236}">
                <a16:creationId xmlns:a16="http://schemas.microsoft.com/office/drawing/2014/main" id="{5FF8E5D7-0A7A-4394-8E53-4F5E9A9DEF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076" y="565702"/>
            <a:ext cx="5379097" cy="5808902"/>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50542A2D-1361-96B2-42AA-C5EF97A4748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06684" y="1021357"/>
            <a:ext cx="1631489" cy="850819"/>
          </a:xfrm>
          <a:prstGeom prst="rect">
            <a:avLst/>
          </a:prstGeom>
          <a:noFill/>
          <a:ln>
            <a:noFill/>
          </a:ln>
        </p:spPr>
      </p:pic>
    </p:spTree>
    <p:extLst>
      <p:ext uri="{BB962C8B-B14F-4D97-AF65-F5344CB8AC3E}">
        <p14:creationId xmlns:p14="http://schemas.microsoft.com/office/powerpoint/2010/main" val="476534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4993743-B10A-433C-9996-3035D2C3A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45">
            <a:extLst>
              <a:ext uri="{FF2B5EF4-FFF2-40B4-BE49-F238E27FC236}">
                <a16:creationId xmlns:a16="http://schemas.microsoft.com/office/drawing/2014/main" id="{BB3B8946-A0AA-42D4-8A24-639DC6EA1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46">
            <a:extLst>
              <a:ext uri="{FF2B5EF4-FFF2-40B4-BE49-F238E27FC236}">
                <a16:creationId xmlns:a16="http://schemas.microsoft.com/office/drawing/2014/main" id="{AB1038E6-06EF-4DCB-B52E-D3825C50F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47">
            <a:extLst>
              <a:ext uri="{FF2B5EF4-FFF2-40B4-BE49-F238E27FC236}">
                <a16:creationId xmlns:a16="http://schemas.microsoft.com/office/drawing/2014/main" id="{5C7EF35C-8B7D-4026-8F09-8B2B22505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44">
            <a:extLst>
              <a:ext uri="{FF2B5EF4-FFF2-40B4-BE49-F238E27FC236}">
                <a16:creationId xmlns:a16="http://schemas.microsoft.com/office/drawing/2014/main" id="{5F24A71D-C0A9-49AC-B2D1-5A9EA2BD3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348538"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Rectangle 80">
            <a:extLst>
              <a:ext uri="{FF2B5EF4-FFF2-40B4-BE49-F238E27FC236}">
                <a16:creationId xmlns:a16="http://schemas.microsoft.com/office/drawing/2014/main" id="{14280C55-570C-4284-9850-B2BA33DB67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7033095"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CuadroTexto 11">
            <a:extLst>
              <a:ext uri="{FF2B5EF4-FFF2-40B4-BE49-F238E27FC236}">
                <a16:creationId xmlns:a16="http://schemas.microsoft.com/office/drawing/2014/main" id="{81A46BF2-809A-4B2F-B2B9-E3375A98496B}"/>
              </a:ext>
            </a:extLst>
          </p:cNvPr>
          <p:cNvSpPr txBox="1"/>
          <p:nvPr/>
        </p:nvSpPr>
        <p:spPr>
          <a:xfrm>
            <a:off x="786008" y="749279"/>
            <a:ext cx="6731410" cy="1323439"/>
          </a:xfrm>
          <a:prstGeom prst="rect">
            <a:avLst/>
          </a:prstGeom>
          <a:noFill/>
        </p:spPr>
        <p:txBody>
          <a:bodyPr wrap="square">
            <a:spAutoFit/>
          </a:bodyPr>
          <a:lstStyle/>
          <a:p>
            <a:pPr algn="ctr"/>
            <a:r>
              <a:rPr lang="es-MX" sz="4000" b="1" i="0" dirty="0">
                <a:solidFill>
                  <a:schemeClr val="bg1"/>
                </a:solidFill>
                <a:effectLst/>
              </a:rPr>
              <a:t>¿Cómo funciona una protección térmica?</a:t>
            </a:r>
            <a:endParaRPr lang="es-CL" sz="4000" b="1" dirty="0">
              <a:solidFill>
                <a:schemeClr val="bg1"/>
              </a:solidFill>
            </a:endParaRPr>
          </a:p>
        </p:txBody>
      </p:sp>
      <p:sp>
        <p:nvSpPr>
          <p:cNvPr id="16" name="CuadroTexto 15">
            <a:extLst>
              <a:ext uri="{FF2B5EF4-FFF2-40B4-BE49-F238E27FC236}">
                <a16:creationId xmlns:a16="http://schemas.microsoft.com/office/drawing/2014/main" id="{6FE406BC-56F6-4682-AD27-F5F39A05AE60}"/>
              </a:ext>
            </a:extLst>
          </p:cNvPr>
          <p:cNvSpPr txBox="1"/>
          <p:nvPr/>
        </p:nvSpPr>
        <p:spPr>
          <a:xfrm>
            <a:off x="1185930" y="2378076"/>
            <a:ext cx="6144584" cy="3970318"/>
          </a:xfrm>
          <a:prstGeom prst="rect">
            <a:avLst/>
          </a:prstGeom>
          <a:noFill/>
        </p:spPr>
        <p:txBody>
          <a:bodyPr wrap="square">
            <a:spAutoFit/>
          </a:bodyPr>
          <a:lstStyle/>
          <a:p>
            <a:pPr algn="just" fontAlgn="base"/>
            <a:r>
              <a:rPr lang="es-MX" b="0" i="0" dirty="0">
                <a:solidFill>
                  <a:srgbClr val="002060"/>
                </a:solidFill>
                <a:effectLst/>
                <a:latin typeface="verdana" panose="020B0604030504040204" pitchFamily="34" charset="0"/>
              </a:rPr>
              <a:t>	Los interruptores de protección con esta construcción funcionan con un bimetal térmico con forma de tira. La desconexión tiene lugar a través de un mecanismo de contacto tensado con muelle. 	Con el conmutador se pueden desconectar los módulos de protección manualmente.</a:t>
            </a:r>
          </a:p>
          <a:p>
            <a:pPr algn="just" fontAlgn="base"/>
            <a:r>
              <a:rPr lang="es-MX" b="0" i="0" dirty="0">
                <a:solidFill>
                  <a:srgbClr val="002060"/>
                </a:solidFill>
                <a:effectLst/>
                <a:latin typeface="verdana" panose="020B0604030504040204" pitchFamily="34" charset="0"/>
              </a:rPr>
              <a:t>	Para el ajuste de fábrica del punto de desconexión hay un tornillo de ajuste. De este modo se ajusta la tensión inicial para el bimetal que tiene efecto sobre el mecanismo de disparo.</a:t>
            </a:r>
          </a:p>
          <a:p>
            <a:pPr algn="just" fontAlgn="base"/>
            <a:r>
              <a:rPr lang="es-MX" b="0" i="0" dirty="0">
                <a:solidFill>
                  <a:srgbClr val="002060"/>
                </a:solidFill>
                <a:effectLst/>
                <a:latin typeface="verdana" panose="020B0604030504040204" pitchFamily="34" charset="0"/>
              </a:rPr>
              <a:t>	Las corrientes nominales comienzan en el rango de los miliamperios y llegan hasta el rango de dos cifras de amperios. Son adecuadas para la utilización con hasta 230 V AC o 65 V DC.</a:t>
            </a:r>
          </a:p>
        </p:txBody>
      </p:sp>
      <p:pic>
        <p:nvPicPr>
          <p:cNvPr id="6" name="Imagen 5">
            <a:extLst>
              <a:ext uri="{FF2B5EF4-FFF2-40B4-BE49-F238E27FC236}">
                <a16:creationId xmlns:a16="http://schemas.microsoft.com/office/drawing/2014/main" id="{9C17BA37-C6D6-43F9-A77E-64B2198410C8}"/>
              </a:ext>
            </a:extLst>
          </p:cNvPr>
          <p:cNvPicPr>
            <a:picLocks noChangeAspect="1"/>
          </p:cNvPicPr>
          <p:nvPr/>
        </p:nvPicPr>
        <p:blipFill>
          <a:blip r:embed="rId2"/>
          <a:stretch>
            <a:fillRect/>
          </a:stretch>
        </p:blipFill>
        <p:spPr>
          <a:xfrm>
            <a:off x="8410629" y="1865860"/>
            <a:ext cx="2995363" cy="4799856"/>
          </a:xfrm>
          <a:prstGeom prst="rect">
            <a:avLst/>
          </a:prstGeom>
        </p:spPr>
      </p:pic>
      <p:pic>
        <p:nvPicPr>
          <p:cNvPr id="2" name="Imagen 1">
            <a:extLst>
              <a:ext uri="{FF2B5EF4-FFF2-40B4-BE49-F238E27FC236}">
                <a16:creationId xmlns:a16="http://schemas.microsoft.com/office/drawing/2014/main" id="{15B0E8FC-3ED7-D3F0-BF90-FE5A9F1F284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67759" y="635715"/>
            <a:ext cx="2738233" cy="1427983"/>
          </a:xfrm>
          <a:prstGeom prst="rect">
            <a:avLst/>
          </a:prstGeom>
          <a:noFill/>
          <a:ln>
            <a:noFill/>
          </a:ln>
        </p:spPr>
      </p:pic>
    </p:spTree>
    <p:extLst>
      <p:ext uri="{BB962C8B-B14F-4D97-AF65-F5344CB8AC3E}">
        <p14:creationId xmlns:p14="http://schemas.microsoft.com/office/powerpoint/2010/main" val="2071094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4993743-B10A-433C-9996-3035D2C3A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45">
            <a:extLst>
              <a:ext uri="{FF2B5EF4-FFF2-40B4-BE49-F238E27FC236}">
                <a16:creationId xmlns:a16="http://schemas.microsoft.com/office/drawing/2014/main" id="{BB3B8946-A0AA-42D4-8A24-639DC6EA1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46">
            <a:extLst>
              <a:ext uri="{FF2B5EF4-FFF2-40B4-BE49-F238E27FC236}">
                <a16:creationId xmlns:a16="http://schemas.microsoft.com/office/drawing/2014/main" id="{AB1038E6-06EF-4DCB-B52E-D3825C50F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47">
            <a:extLst>
              <a:ext uri="{FF2B5EF4-FFF2-40B4-BE49-F238E27FC236}">
                <a16:creationId xmlns:a16="http://schemas.microsoft.com/office/drawing/2014/main" id="{5C7EF35C-8B7D-4026-8F09-8B2B22505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44">
            <a:extLst>
              <a:ext uri="{FF2B5EF4-FFF2-40B4-BE49-F238E27FC236}">
                <a16:creationId xmlns:a16="http://schemas.microsoft.com/office/drawing/2014/main" id="{5F24A71D-C0A9-49AC-B2D1-5A9EA2BD3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348538"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Rectangle 80">
            <a:extLst>
              <a:ext uri="{FF2B5EF4-FFF2-40B4-BE49-F238E27FC236}">
                <a16:creationId xmlns:a16="http://schemas.microsoft.com/office/drawing/2014/main" id="{14280C55-570C-4284-9850-B2BA33DB67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7033095"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5" name="Imagen 4">
            <a:extLst>
              <a:ext uri="{FF2B5EF4-FFF2-40B4-BE49-F238E27FC236}">
                <a16:creationId xmlns:a16="http://schemas.microsoft.com/office/drawing/2014/main" id="{765DF25B-0F2A-4222-B5AC-374E03C1028A}"/>
              </a:ext>
            </a:extLst>
          </p:cNvPr>
          <p:cNvPicPr>
            <a:picLocks noChangeAspect="1"/>
          </p:cNvPicPr>
          <p:nvPr/>
        </p:nvPicPr>
        <p:blipFill>
          <a:blip r:embed="rId2"/>
          <a:stretch>
            <a:fillRect/>
          </a:stretch>
        </p:blipFill>
        <p:spPr>
          <a:xfrm>
            <a:off x="1851574" y="2378075"/>
            <a:ext cx="4969575" cy="4321831"/>
          </a:xfrm>
          <a:prstGeom prst="rect">
            <a:avLst/>
          </a:prstGeom>
        </p:spPr>
      </p:pic>
      <p:sp>
        <p:nvSpPr>
          <p:cNvPr id="14" name="CuadroTexto 13">
            <a:extLst>
              <a:ext uri="{FF2B5EF4-FFF2-40B4-BE49-F238E27FC236}">
                <a16:creationId xmlns:a16="http://schemas.microsoft.com/office/drawing/2014/main" id="{2A8A4492-4ED8-49DE-BF81-C22E16FA38FA}"/>
              </a:ext>
            </a:extLst>
          </p:cNvPr>
          <p:cNvSpPr txBox="1"/>
          <p:nvPr/>
        </p:nvSpPr>
        <p:spPr>
          <a:xfrm>
            <a:off x="781434" y="1013749"/>
            <a:ext cx="6731410" cy="707886"/>
          </a:xfrm>
          <a:prstGeom prst="rect">
            <a:avLst/>
          </a:prstGeom>
          <a:noFill/>
        </p:spPr>
        <p:txBody>
          <a:bodyPr wrap="square">
            <a:spAutoFit/>
          </a:bodyPr>
          <a:lstStyle/>
          <a:p>
            <a:pPr algn="ctr"/>
            <a:r>
              <a:rPr lang="es-MX" sz="4000" b="1" dirty="0">
                <a:solidFill>
                  <a:schemeClr val="bg1"/>
                </a:solidFill>
              </a:rPr>
              <a:t>Simbología Eléctrica</a:t>
            </a:r>
            <a:endParaRPr lang="es-CL" sz="4000" b="1" dirty="0">
              <a:solidFill>
                <a:schemeClr val="bg1"/>
              </a:solidFill>
            </a:endParaRPr>
          </a:p>
        </p:txBody>
      </p:sp>
      <p:pic>
        <p:nvPicPr>
          <p:cNvPr id="2" name="Imagen 1">
            <a:extLst>
              <a:ext uri="{FF2B5EF4-FFF2-40B4-BE49-F238E27FC236}">
                <a16:creationId xmlns:a16="http://schemas.microsoft.com/office/drawing/2014/main" id="{E800B2C6-889B-7B12-F0F6-A8BF6E43C87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3401" y="2841739"/>
            <a:ext cx="3761357" cy="1961540"/>
          </a:xfrm>
          <a:prstGeom prst="rect">
            <a:avLst/>
          </a:prstGeom>
          <a:noFill/>
          <a:ln>
            <a:noFill/>
          </a:ln>
        </p:spPr>
      </p:pic>
    </p:spTree>
    <p:extLst>
      <p:ext uri="{BB962C8B-B14F-4D97-AF65-F5344CB8AC3E}">
        <p14:creationId xmlns:p14="http://schemas.microsoft.com/office/powerpoint/2010/main" val="3030497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4993743-B10A-433C-9996-3035D2C3A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45">
            <a:extLst>
              <a:ext uri="{FF2B5EF4-FFF2-40B4-BE49-F238E27FC236}">
                <a16:creationId xmlns:a16="http://schemas.microsoft.com/office/drawing/2014/main" id="{BB3B8946-A0AA-42D4-8A24-639DC6EA1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46">
            <a:extLst>
              <a:ext uri="{FF2B5EF4-FFF2-40B4-BE49-F238E27FC236}">
                <a16:creationId xmlns:a16="http://schemas.microsoft.com/office/drawing/2014/main" id="{AB1038E6-06EF-4DCB-B52E-D3825C50F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47">
            <a:extLst>
              <a:ext uri="{FF2B5EF4-FFF2-40B4-BE49-F238E27FC236}">
                <a16:creationId xmlns:a16="http://schemas.microsoft.com/office/drawing/2014/main" id="{5C7EF35C-8B7D-4026-8F09-8B2B22505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44">
            <a:extLst>
              <a:ext uri="{FF2B5EF4-FFF2-40B4-BE49-F238E27FC236}">
                <a16:creationId xmlns:a16="http://schemas.microsoft.com/office/drawing/2014/main" id="{5F24A71D-C0A9-49AC-B2D1-5A9EA2BD3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348538"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Rectangle 80">
            <a:extLst>
              <a:ext uri="{FF2B5EF4-FFF2-40B4-BE49-F238E27FC236}">
                <a16:creationId xmlns:a16="http://schemas.microsoft.com/office/drawing/2014/main" id="{14280C55-570C-4284-9850-B2BA33DB67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7033095"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4098" name="Picture 2">
            <a:extLst>
              <a:ext uri="{FF2B5EF4-FFF2-40B4-BE49-F238E27FC236}">
                <a16:creationId xmlns:a16="http://schemas.microsoft.com/office/drawing/2014/main" id="{4DD3E45D-D4BC-482C-B135-3F7EE6EA0E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5364" y="2354089"/>
            <a:ext cx="5480643" cy="4351476"/>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FFC7F479-ADE0-4401-8DFD-F86F5E0FB72C}"/>
              </a:ext>
            </a:extLst>
          </p:cNvPr>
          <p:cNvSpPr txBox="1"/>
          <p:nvPr/>
        </p:nvSpPr>
        <p:spPr>
          <a:xfrm>
            <a:off x="781434" y="1013749"/>
            <a:ext cx="6731410" cy="707886"/>
          </a:xfrm>
          <a:prstGeom prst="rect">
            <a:avLst/>
          </a:prstGeom>
          <a:noFill/>
        </p:spPr>
        <p:txBody>
          <a:bodyPr wrap="square">
            <a:spAutoFit/>
          </a:bodyPr>
          <a:lstStyle/>
          <a:p>
            <a:pPr algn="ctr"/>
            <a:r>
              <a:rPr lang="es-MX" sz="4000" b="1" dirty="0">
                <a:solidFill>
                  <a:schemeClr val="bg1"/>
                </a:solidFill>
              </a:rPr>
              <a:t>Curva Térmica</a:t>
            </a:r>
            <a:endParaRPr lang="es-CL" sz="4000" b="1" dirty="0">
              <a:solidFill>
                <a:schemeClr val="bg1"/>
              </a:solidFill>
            </a:endParaRPr>
          </a:p>
        </p:txBody>
      </p:sp>
      <p:pic>
        <p:nvPicPr>
          <p:cNvPr id="2" name="Imagen 1">
            <a:extLst>
              <a:ext uri="{FF2B5EF4-FFF2-40B4-BE49-F238E27FC236}">
                <a16:creationId xmlns:a16="http://schemas.microsoft.com/office/drawing/2014/main" id="{0E9C2AB7-D591-F7EB-BE23-CE54BF03C75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67563" y="2930056"/>
            <a:ext cx="3761357" cy="1961540"/>
          </a:xfrm>
          <a:prstGeom prst="rect">
            <a:avLst/>
          </a:prstGeom>
          <a:noFill/>
          <a:ln>
            <a:noFill/>
          </a:ln>
        </p:spPr>
      </p:pic>
    </p:spTree>
    <p:extLst>
      <p:ext uri="{BB962C8B-B14F-4D97-AF65-F5344CB8AC3E}">
        <p14:creationId xmlns:p14="http://schemas.microsoft.com/office/powerpoint/2010/main" val="2302591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4993743-B10A-433C-9996-3035D2C3A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143"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Freeform 45">
            <a:extLst>
              <a:ext uri="{FF2B5EF4-FFF2-40B4-BE49-F238E27FC236}">
                <a16:creationId xmlns:a16="http://schemas.microsoft.com/office/drawing/2014/main" id="{BB3B8946-A0AA-42D4-8A24-639DC6EA1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31284" y="1624013"/>
            <a:ext cx="532209" cy="1571626"/>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46">
            <a:extLst>
              <a:ext uri="{FF2B5EF4-FFF2-40B4-BE49-F238E27FC236}">
                <a16:creationId xmlns:a16="http://schemas.microsoft.com/office/drawing/2014/main" id="{AB1038E6-06EF-4DCB-B52E-D3825C50F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31284" y="1485560"/>
            <a:ext cx="302419" cy="1279073"/>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47">
            <a:extLst>
              <a:ext uri="{FF2B5EF4-FFF2-40B4-BE49-F238E27FC236}">
                <a16:creationId xmlns:a16="http://schemas.microsoft.com/office/drawing/2014/main" id="{5C7EF35C-8B7D-4026-8F09-8B2B22505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007496" y="1337921"/>
            <a:ext cx="126206" cy="1284896"/>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Freeform 44">
            <a:extLst>
              <a:ext uri="{FF2B5EF4-FFF2-40B4-BE49-F238E27FC236}">
                <a16:creationId xmlns:a16="http://schemas.microsoft.com/office/drawing/2014/main" id="{5F24A71D-C0A9-49AC-B2D1-5A9EA2BD3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35405" y="1334037"/>
            <a:ext cx="246459" cy="130677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14280C55-570C-4284-9850-B2BA33DB67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007043" y="1334038"/>
            <a:ext cx="5274821" cy="1156093"/>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050" name="Picture 2" descr="AGUAZUL | Transportes | Taxis Puerto Montt">
            <a:extLst>
              <a:ext uri="{FF2B5EF4-FFF2-40B4-BE49-F238E27FC236}">
                <a16:creationId xmlns:a16="http://schemas.microsoft.com/office/drawing/2014/main" id="{F079287D-E134-44D4-977E-9D9D39EE34B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763762" y="971749"/>
            <a:ext cx="2507555" cy="1880666"/>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25AEDDE8-EFE5-4EEE-B1F9-1B4843A9B7B4}"/>
              </a:ext>
            </a:extLst>
          </p:cNvPr>
          <p:cNvSpPr txBox="1"/>
          <p:nvPr/>
        </p:nvSpPr>
        <p:spPr>
          <a:xfrm>
            <a:off x="2253501" y="1644016"/>
            <a:ext cx="5028362" cy="461665"/>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white"/>
                </a:solidFill>
                <a:effectLst/>
                <a:uLnTx/>
                <a:uFillTx/>
                <a:latin typeface="Calibri" panose="020F0502020204030204"/>
                <a:ea typeface="+mn-ea"/>
                <a:cs typeface="+mn-cs"/>
              </a:rPr>
              <a:t>ACTIVIDAD </a:t>
            </a:r>
          </a:p>
        </p:txBody>
      </p:sp>
      <p:sp>
        <p:nvSpPr>
          <p:cNvPr id="13" name="CuadroTexto 12">
            <a:extLst>
              <a:ext uri="{FF2B5EF4-FFF2-40B4-BE49-F238E27FC236}">
                <a16:creationId xmlns:a16="http://schemas.microsoft.com/office/drawing/2014/main" id="{DB47E45E-C4DC-4519-B20F-62066CF858B9}"/>
              </a:ext>
            </a:extLst>
          </p:cNvPr>
          <p:cNvSpPr txBox="1"/>
          <p:nvPr/>
        </p:nvSpPr>
        <p:spPr>
          <a:xfrm>
            <a:off x="2413448" y="2917890"/>
            <a:ext cx="4572000" cy="2169825"/>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MX" sz="2700" b="1" i="0" u="none" strike="noStrike" kern="1200" cap="none" spc="0" normalizeH="0" baseline="0" noProof="0" dirty="0">
                <a:ln>
                  <a:noFill/>
                </a:ln>
                <a:solidFill>
                  <a:srgbClr val="002060"/>
                </a:solidFill>
                <a:effectLst/>
                <a:uLnTx/>
                <a:uFillTx/>
                <a:latin typeface="Calibri" panose="020F0502020204030204"/>
                <a:ea typeface="+mn-ea"/>
                <a:cs typeface="+mn-cs"/>
              </a:rPr>
              <a:t>REALICE UNA BUSQUEDA DE LOS TIPOS DE FUSIBLES UTILIZADOS EN LA INDUSTRIA, VISTOS DEL LADO  DE ESTRUCTURA </a:t>
            </a:r>
          </a:p>
        </p:txBody>
      </p:sp>
      <p:pic>
        <p:nvPicPr>
          <p:cNvPr id="3" name="Imagen 2">
            <a:extLst>
              <a:ext uri="{FF2B5EF4-FFF2-40B4-BE49-F238E27FC236}">
                <a16:creationId xmlns:a16="http://schemas.microsoft.com/office/drawing/2014/main" id="{3DC8DE3E-CDC4-DE95-ADA2-CA93F480AFB5}"/>
              </a:ext>
            </a:extLst>
          </p:cNvPr>
          <p:cNvPicPr>
            <a:picLocks noChangeAspect="1"/>
          </p:cNvPicPr>
          <p:nvPr/>
        </p:nvPicPr>
        <p:blipFill>
          <a:blip r:embed="rId3"/>
          <a:stretch>
            <a:fillRect/>
          </a:stretch>
        </p:blipFill>
        <p:spPr>
          <a:xfrm>
            <a:off x="846767" y="577326"/>
            <a:ext cx="10139285" cy="5703348"/>
          </a:xfrm>
          <a:prstGeom prst="rect">
            <a:avLst/>
          </a:prstGeom>
        </p:spPr>
      </p:pic>
      <p:pic>
        <p:nvPicPr>
          <p:cNvPr id="2" name="Imagen 1">
            <a:extLst>
              <a:ext uri="{FF2B5EF4-FFF2-40B4-BE49-F238E27FC236}">
                <a16:creationId xmlns:a16="http://schemas.microsoft.com/office/drawing/2014/main" id="{41E420E6-8B8A-C7E0-CEFC-E6AD040D29D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89959" y="67353"/>
            <a:ext cx="1514670" cy="789897"/>
          </a:xfrm>
          <a:prstGeom prst="rect">
            <a:avLst/>
          </a:prstGeom>
          <a:noFill/>
          <a:ln>
            <a:noFill/>
          </a:ln>
        </p:spPr>
      </p:pic>
    </p:spTree>
    <p:extLst>
      <p:ext uri="{BB962C8B-B14F-4D97-AF65-F5344CB8AC3E}">
        <p14:creationId xmlns:p14="http://schemas.microsoft.com/office/powerpoint/2010/main" val="379354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4993743-B10A-433C-9996-3035D2C3A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143"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Freeform 45">
            <a:extLst>
              <a:ext uri="{FF2B5EF4-FFF2-40B4-BE49-F238E27FC236}">
                <a16:creationId xmlns:a16="http://schemas.microsoft.com/office/drawing/2014/main" id="{BB3B8946-A0AA-42D4-8A24-639DC6EA1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31284" y="1624013"/>
            <a:ext cx="532209" cy="1571626"/>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46">
            <a:extLst>
              <a:ext uri="{FF2B5EF4-FFF2-40B4-BE49-F238E27FC236}">
                <a16:creationId xmlns:a16="http://schemas.microsoft.com/office/drawing/2014/main" id="{AB1038E6-06EF-4DCB-B52E-D3825C50F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31284" y="1485560"/>
            <a:ext cx="302419" cy="1279073"/>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47">
            <a:extLst>
              <a:ext uri="{FF2B5EF4-FFF2-40B4-BE49-F238E27FC236}">
                <a16:creationId xmlns:a16="http://schemas.microsoft.com/office/drawing/2014/main" id="{5C7EF35C-8B7D-4026-8F09-8B2B22505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007496" y="1337921"/>
            <a:ext cx="126206" cy="1284896"/>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Freeform 44">
            <a:extLst>
              <a:ext uri="{FF2B5EF4-FFF2-40B4-BE49-F238E27FC236}">
                <a16:creationId xmlns:a16="http://schemas.microsoft.com/office/drawing/2014/main" id="{5F24A71D-C0A9-49AC-B2D1-5A9EA2BD3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35405" y="1334037"/>
            <a:ext cx="246459" cy="130677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14280C55-570C-4284-9850-B2BA33DB67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007043" y="1334038"/>
            <a:ext cx="5274821" cy="1156093"/>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050" name="Picture 2" descr="AGUAZUL | Transportes | Taxis Puerto Montt">
            <a:extLst>
              <a:ext uri="{FF2B5EF4-FFF2-40B4-BE49-F238E27FC236}">
                <a16:creationId xmlns:a16="http://schemas.microsoft.com/office/drawing/2014/main" id="{F079287D-E134-44D4-977E-9D9D39EE34B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763762" y="971749"/>
            <a:ext cx="2507555" cy="1880666"/>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25AEDDE8-EFE5-4EEE-B1F9-1B4843A9B7B4}"/>
              </a:ext>
            </a:extLst>
          </p:cNvPr>
          <p:cNvSpPr txBox="1"/>
          <p:nvPr/>
        </p:nvSpPr>
        <p:spPr>
          <a:xfrm>
            <a:off x="2253501" y="1644016"/>
            <a:ext cx="5028362" cy="461665"/>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white"/>
                </a:solidFill>
                <a:effectLst/>
                <a:uLnTx/>
                <a:uFillTx/>
                <a:latin typeface="Calibri" panose="020F0502020204030204"/>
                <a:ea typeface="+mn-ea"/>
                <a:cs typeface="+mn-cs"/>
              </a:rPr>
              <a:t>ACTIVIDAD </a:t>
            </a:r>
          </a:p>
        </p:txBody>
      </p:sp>
      <p:sp>
        <p:nvSpPr>
          <p:cNvPr id="13" name="CuadroTexto 12">
            <a:extLst>
              <a:ext uri="{FF2B5EF4-FFF2-40B4-BE49-F238E27FC236}">
                <a16:creationId xmlns:a16="http://schemas.microsoft.com/office/drawing/2014/main" id="{DB47E45E-C4DC-4519-B20F-62066CF858B9}"/>
              </a:ext>
            </a:extLst>
          </p:cNvPr>
          <p:cNvSpPr txBox="1"/>
          <p:nvPr/>
        </p:nvSpPr>
        <p:spPr>
          <a:xfrm>
            <a:off x="2413448" y="2917890"/>
            <a:ext cx="4572000" cy="2169825"/>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MX" sz="2700" b="1" i="0" u="none" strike="noStrike" kern="1200" cap="none" spc="0" normalizeH="0" baseline="0" noProof="0" dirty="0">
                <a:ln>
                  <a:noFill/>
                </a:ln>
                <a:solidFill>
                  <a:srgbClr val="002060"/>
                </a:solidFill>
                <a:effectLst/>
                <a:uLnTx/>
                <a:uFillTx/>
                <a:latin typeface="Calibri" panose="020F0502020204030204"/>
                <a:ea typeface="+mn-ea"/>
                <a:cs typeface="+mn-cs"/>
              </a:rPr>
              <a:t>REALICE UNA BUSQUEDA DE LOS TIPOS DE FUSIBLES UTILIZADOS EN LA INDUSTRIA, VISTOS DEL LADO  DE ESTRUCTURA </a:t>
            </a:r>
          </a:p>
        </p:txBody>
      </p:sp>
      <p:pic>
        <p:nvPicPr>
          <p:cNvPr id="4" name="Imagen 3">
            <a:extLst>
              <a:ext uri="{FF2B5EF4-FFF2-40B4-BE49-F238E27FC236}">
                <a16:creationId xmlns:a16="http://schemas.microsoft.com/office/drawing/2014/main" id="{E07422AB-AC55-C432-11C2-63087FE616DC}"/>
              </a:ext>
            </a:extLst>
          </p:cNvPr>
          <p:cNvPicPr>
            <a:picLocks noChangeAspect="1"/>
          </p:cNvPicPr>
          <p:nvPr/>
        </p:nvPicPr>
        <p:blipFill>
          <a:blip r:embed="rId3"/>
          <a:stretch>
            <a:fillRect/>
          </a:stretch>
        </p:blipFill>
        <p:spPr>
          <a:xfrm>
            <a:off x="1525143" y="971749"/>
            <a:ext cx="9144000" cy="5143500"/>
          </a:xfrm>
          <a:prstGeom prst="rect">
            <a:avLst/>
          </a:prstGeom>
        </p:spPr>
      </p:pic>
      <p:pic>
        <p:nvPicPr>
          <p:cNvPr id="2" name="Imagen 1">
            <a:extLst>
              <a:ext uri="{FF2B5EF4-FFF2-40B4-BE49-F238E27FC236}">
                <a16:creationId xmlns:a16="http://schemas.microsoft.com/office/drawing/2014/main" id="{2DDA3E82-B1D3-6365-7EA8-0F5E2E73589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02956" y="-193875"/>
            <a:ext cx="1963901" cy="1024170"/>
          </a:xfrm>
          <a:prstGeom prst="rect">
            <a:avLst/>
          </a:prstGeom>
          <a:noFill/>
          <a:ln>
            <a:noFill/>
          </a:ln>
        </p:spPr>
      </p:pic>
    </p:spTree>
    <p:extLst>
      <p:ext uri="{BB962C8B-B14F-4D97-AF65-F5344CB8AC3E}">
        <p14:creationId xmlns:p14="http://schemas.microsoft.com/office/powerpoint/2010/main" val="4098413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4993743-B10A-433C-9996-3035D2C3A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143"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Freeform 45">
            <a:extLst>
              <a:ext uri="{FF2B5EF4-FFF2-40B4-BE49-F238E27FC236}">
                <a16:creationId xmlns:a16="http://schemas.microsoft.com/office/drawing/2014/main" id="{BB3B8946-A0AA-42D4-8A24-639DC6EA1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31284" y="1624013"/>
            <a:ext cx="532209" cy="1571626"/>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46">
            <a:extLst>
              <a:ext uri="{FF2B5EF4-FFF2-40B4-BE49-F238E27FC236}">
                <a16:creationId xmlns:a16="http://schemas.microsoft.com/office/drawing/2014/main" id="{AB1038E6-06EF-4DCB-B52E-D3825C50F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31284" y="1485560"/>
            <a:ext cx="302419" cy="1279073"/>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47">
            <a:extLst>
              <a:ext uri="{FF2B5EF4-FFF2-40B4-BE49-F238E27FC236}">
                <a16:creationId xmlns:a16="http://schemas.microsoft.com/office/drawing/2014/main" id="{5C7EF35C-8B7D-4026-8F09-8B2B22505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007496" y="1337921"/>
            <a:ext cx="126206" cy="1284896"/>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Freeform 44">
            <a:extLst>
              <a:ext uri="{FF2B5EF4-FFF2-40B4-BE49-F238E27FC236}">
                <a16:creationId xmlns:a16="http://schemas.microsoft.com/office/drawing/2014/main" id="{5F24A71D-C0A9-49AC-B2D1-5A9EA2BD3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35405" y="1334037"/>
            <a:ext cx="246459" cy="130677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14280C55-570C-4284-9850-B2BA33DB67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007043" y="1334038"/>
            <a:ext cx="5274821" cy="1156093"/>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050" name="Picture 2" descr="AGUAZUL | Transportes | Taxis Puerto Montt">
            <a:extLst>
              <a:ext uri="{FF2B5EF4-FFF2-40B4-BE49-F238E27FC236}">
                <a16:creationId xmlns:a16="http://schemas.microsoft.com/office/drawing/2014/main" id="{F079287D-E134-44D4-977E-9D9D39EE34B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763762" y="971749"/>
            <a:ext cx="2507555" cy="1880666"/>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25AEDDE8-EFE5-4EEE-B1F9-1B4843A9B7B4}"/>
              </a:ext>
            </a:extLst>
          </p:cNvPr>
          <p:cNvSpPr txBox="1"/>
          <p:nvPr/>
        </p:nvSpPr>
        <p:spPr>
          <a:xfrm>
            <a:off x="2253501" y="1644016"/>
            <a:ext cx="5028362" cy="461665"/>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white"/>
                </a:solidFill>
                <a:effectLst/>
                <a:uLnTx/>
                <a:uFillTx/>
                <a:latin typeface="Calibri" panose="020F0502020204030204"/>
                <a:ea typeface="+mn-ea"/>
                <a:cs typeface="+mn-cs"/>
              </a:rPr>
              <a:t>ACTIVIDAD </a:t>
            </a:r>
          </a:p>
        </p:txBody>
      </p:sp>
      <p:sp>
        <p:nvSpPr>
          <p:cNvPr id="13" name="CuadroTexto 12">
            <a:extLst>
              <a:ext uri="{FF2B5EF4-FFF2-40B4-BE49-F238E27FC236}">
                <a16:creationId xmlns:a16="http://schemas.microsoft.com/office/drawing/2014/main" id="{DB47E45E-C4DC-4519-B20F-62066CF858B9}"/>
              </a:ext>
            </a:extLst>
          </p:cNvPr>
          <p:cNvSpPr txBox="1"/>
          <p:nvPr/>
        </p:nvSpPr>
        <p:spPr>
          <a:xfrm>
            <a:off x="2413448" y="2917890"/>
            <a:ext cx="4572000" cy="2169825"/>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MX" sz="2700" b="1" i="0" u="none" strike="noStrike" kern="1200" cap="none" spc="0" normalizeH="0" baseline="0" noProof="0" dirty="0">
                <a:ln>
                  <a:noFill/>
                </a:ln>
                <a:solidFill>
                  <a:srgbClr val="002060"/>
                </a:solidFill>
                <a:effectLst/>
                <a:uLnTx/>
                <a:uFillTx/>
                <a:latin typeface="Calibri" panose="020F0502020204030204"/>
                <a:ea typeface="+mn-ea"/>
                <a:cs typeface="+mn-cs"/>
              </a:rPr>
              <a:t>REALICE UNA BUSQUEDA DE LOS TIPOS DE FUSIBLES UTILIZADOS EN LA INDUSTRIA, VISTOS DEL LADO  DE ESTRUCTURA </a:t>
            </a:r>
          </a:p>
        </p:txBody>
      </p:sp>
      <p:pic>
        <p:nvPicPr>
          <p:cNvPr id="3" name="Imagen 2">
            <a:extLst>
              <a:ext uri="{FF2B5EF4-FFF2-40B4-BE49-F238E27FC236}">
                <a16:creationId xmlns:a16="http://schemas.microsoft.com/office/drawing/2014/main" id="{3DC8DE3E-CDC4-DE95-ADA2-CA93F480AFB5}"/>
              </a:ext>
            </a:extLst>
          </p:cNvPr>
          <p:cNvPicPr>
            <a:picLocks noChangeAspect="1"/>
          </p:cNvPicPr>
          <p:nvPr/>
        </p:nvPicPr>
        <p:blipFill>
          <a:blip r:embed="rId3"/>
          <a:stretch>
            <a:fillRect/>
          </a:stretch>
        </p:blipFill>
        <p:spPr>
          <a:xfrm>
            <a:off x="1524000" y="857250"/>
            <a:ext cx="9144000" cy="5143500"/>
          </a:xfrm>
          <a:prstGeom prst="rect">
            <a:avLst/>
          </a:prstGeom>
        </p:spPr>
      </p:pic>
      <p:pic>
        <p:nvPicPr>
          <p:cNvPr id="4" name="Imagen 3">
            <a:extLst>
              <a:ext uri="{FF2B5EF4-FFF2-40B4-BE49-F238E27FC236}">
                <a16:creationId xmlns:a16="http://schemas.microsoft.com/office/drawing/2014/main" id="{ECB73632-4690-0390-4A9A-D12537835162}"/>
              </a:ext>
            </a:extLst>
          </p:cNvPr>
          <p:cNvPicPr>
            <a:picLocks noChangeAspect="1"/>
          </p:cNvPicPr>
          <p:nvPr/>
        </p:nvPicPr>
        <p:blipFill>
          <a:blip r:embed="rId4"/>
          <a:stretch>
            <a:fillRect/>
          </a:stretch>
        </p:blipFill>
        <p:spPr>
          <a:xfrm>
            <a:off x="1397022" y="712725"/>
            <a:ext cx="9144000" cy="5143500"/>
          </a:xfrm>
          <a:prstGeom prst="rect">
            <a:avLst/>
          </a:prstGeom>
        </p:spPr>
      </p:pic>
      <p:pic>
        <p:nvPicPr>
          <p:cNvPr id="2" name="Imagen 1">
            <a:extLst>
              <a:ext uri="{FF2B5EF4-FFF2-40B4-BE49-F238E27FC236}">
                <a16:creationId xmlns:a16="http://schemas.microsoft.com/office/drawing/2014/main" id="{A2D6E862-4038-6144-6191-944185C91C8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15434" y="76761"/>
            <a:ext cx="1386850" cy="723240"/>
          </a:xfrm>
          <a:prstGeom prst="rect">
            <a:avLst/>
          </a:prstGeom>
          <a:noFill/>
          <a:ln>
            <a:noFill/>
          </a:ln>
        </p:spPr>
      </p:pic>
    </p:spTree>
    <p:extLst>
      <p:ext uri="{BB962C8B-B14F-4D97-AF65-F5344CB8AC3E}">
        <p14:creationId xmlns:p14="http://schemas.microsoft.com/office/powerpoint/2010/main" val="3052773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4993743-B10A-433C-9996-3035D2C3A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143"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Freeform 45">
            <a:extLst>
              <a:ext uri="{FF2B5EF4-FFF2-40B4-BE49-F238E27FC236}">
                <a16:creationId xmlns:a16="http://schemas.microsoft.com/office/drawing/2014/main" id="{BB3B8946-A0AA-42D4-8A24-639DC6EA1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31284" y="1624013"/>
            <a:ext cx="532209" cy="1571626"/>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46">
            <a:extLst>
              <a:ext uri="{FF2B5EF4-FFF2-40B4-BE49-F238E27FC236}">
                <a16:creationId xmlns:a16="http://schemas.microsoft.com/office/drawing/2014/main" id="{AB1038E6-06EF-4DCB-B52E-D3825C50F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31284" y="1485560"/>
            <a:ext cx="302419" cy="1279073"/>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47">
            <a:extLst>
              <a:ext uri="{FF2B5EF4-FFF2-40B4-BE49-F238E27FC236}">
                <a16:creationId xmlns:a16="http://schemas.microsoft.com/office/drawing/2014/main" id="{5C7EF35C-8B7D-4026-8F09-8B2B22505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007496" y="1337921"/>
            <a:ext cx="126206" cy="1284896"/>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Freeform 44">
            <a:extLst>
              <a:ext uri="{FF2B5EF4-FFF2-40B4-BE49-F238E27FC236}">
                <a16:creationId xmlns:a16="http://schemas.microsoft.com/office/drawing/2014/main" id="{5F24A71D-C0A9-49AC-B2D1-5A9EA2BD3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35405" y="1334037"/>
            <a:ext cx="246459" cy="130677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14280C55-570C-4284-9850-B2BA33DB67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007043" y="1334038"/>
            <a:ext cx="5274821" cy="1156093"/>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050" name="Picture 2" descr="AGUAZUL | Transportes | Taxis Puerto Montt">
            <a:extLst>
              <a:ext uri="{FF2B5EF4-FFF2-40B4-BE49-F238E27FC236}">
                <a16:creationId xmlns:a16="http://schemas.microsoft.com/office/drawing/2014/main" id="{F079287D-E134-44D4-977E-9D9D39EE34B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763762" y="971749"/>
            <a:ext cx="2507555" cy="1880666"/>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4E53EA37-84DD-4510-95B6-729132E77B29}"/>
              </a:ext>
            </a:extLst>
          </p:cNvPr>
          <p:cNvSpPr txBox="1"/>
          <p:nvPr/>
        </p:nvSpPr>
        <p:spPr>
          <a:xfrm>
            <a:off x="2332715" y="1451601"/>
            <a:ext cx="4733466" cy="1015663"/>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CL" sz="3000" b="1" i="0" u="none" strike="noStrike" kern="1200" cap="none" spc="0" normalizeH="0" baseline="0" noProof="0" dirty="0">
                <a:ln>
                  <a:noFill/>
                </a:ln>
                <a:solidFill>
                  <a:prstClr val="white"/>
                </a:solidFill>
                <a:effectLst/>
                <a:uLnTx/>
                <a:uFillTx/>
                <a:latin typeface="Calibri" panose="020F0502020204030204"/>
                <a:ea typeface="+mn-ea"/>
                <a:cs typeface="+mn-cs"/>
              </a:rPr>
              <a:t>¿Cómo calcular un Disyuntor? </a:t>
            </a:r>
          </a:p>
        </p:txBody>
      </p:sp>
      <p:pic>
        <p:nvPicPr>
          <p:cNvPr id="3" name="Imagen 2">
            <a:extLst>
              <a:ext uri="{FF2B5EF4-FFF2-40B4-BE49-F238E27FC236}">
                <a16:creationId xmlns:a16="http://schemas.microsoft.com/office/drawing/2014/main" id="{97705B80-85BD-CD60-87B9-F0E301567B8C}"/>
              </a:ext>
            </a:extLst>
          </p:cNvPr>
          <p:cNvPicPr>
            <a:picLocks noChangeAspect="1"/>
          </p:cNvPicPr>
          <p:nvPr/>
        </p:nvPicPr>
        <p:blipFill>
          <a:blip r:embed="rId3"/>
          <a:stretch>
            <a:fillRect/>
          </a:stretch>
        </p:blipFill>
        <p:spPr>
          <a:xfrm>
            <a:off x="1524000" y="857250"/>
            <a:ext cx="9144000" cy="5143500"/>
          </a:xfrm>
          <a:prstGeom prst="rect">
            <a:avLst/>
          </a:prstGeom>
        </p:spPr>
      </p:pic>
      <p:pic>
        <p:nvPicPr>
          <p:cNvPr id="5" name="Imagen 4">
            <a:extLst>
              <a:ext uri="{FF2B5EF4-FFF2-40B4-BE49-F238E27FC236}">
                <a16:creationId xmlns:a16="http://schemas.microsoft.com/office/drawing/2014/main" id="{9E93DE78-43F3-1E49-B79C-A434A651585B}"/>
              </a:ext>
            </a:extLst>
          </p:cNvPr>
          <p:cNvPicPr>
            <a:picLocks noChangeAspect="1"/>
          </p:cNvPicPr>
          <p:nvPr/>
        </p:nvPicPr>
        <p:blipFill>
          <a:blip r:embed="rId4"/>
          <a:stretch>
            <a:fillRect/>
          </a:stretch>
        </p:blipFill>
        <p:spPr>
          <a:xfrm>
            <a:off x="1524000" y="857250"/>
            <a:ext cx="9144000" cy="5143500"/>
          </a:xfrm>
          <a:prstGeom prst="rect">
            <a:avLst/>
          </a:prstGeom>
        </p:spPr>
      </p:pic>
      <p:pic>
        <p:nvPicPr>
          <p:cNvPr id="7" name="Imagen 6">
            <a:extLst>
              <a:ext uri="{FF2B5EF4-FFF2-40B4-BE49-F238E27FC236}">
                <a16:creationId xmlns:a16="http://schemas.microsoft.com/office/drawing/2014/main" id="{AB177702-C1C9-0DE1-4758-3B91002A0A64}"/>
              </a:ext>
            </a:extLst>
          </p:cNvPr>
          <p:cNvPicPr>
            <a:picLocks noChangeAspect="1"/>
          </p:cNvPicPr>
          <p:nvPr/>
        </p:nvPicPr>
        <p:blipFill>
          <a:blip r:embed="rId5"/>
          <a:stretch>
            <a:fillRect/>
          </a:stretch>
        </p:blipFill>
        <p:spPr>
          <a:xfrm>
            <a:off x="1524000" y="857250"/>
            <a:ext cx="9144000" cy="5143500"/>
          </a:xfrm>
          <a:prstGeom prst="rect">
            <a:avLst/>
          </a:prstGeom>
        </p:spPr>
      </p:pic>
      <p:pic>
        <p:nvPicPr>
          <p:cNvPr id="9" name="Imagen 8">
            <a:extLst>
              <a:ext uri="{FF2B5EF4-FFF2-40B4-BE49-F238E27FC236}">
                <a16:creationId xmlns:a16="http://schemas.microsoft.com/office/drawing/2014/main" id="{47028C0D-E11E-8573-C865-EDDEB777A860}"/>
              </a:ext>
            </a:extLst>
          </p:cNvPr>
          <p:cNvPicPr>
            <a:picLocks noChangeAspect="1"/>
          </p:cNvPicPr>
          <p:nvPr/>
        </p:nvPicPr>
        <p:blipFill>
          <a:blip r:embed="rId6"/>
          <a:stretch>
            <a:fillRect/>
          </a:stretch>
        </p:blipFill>
        <p:spPr>
          <a:xfrm>
            <a:off x="1524000" y="857250"/>
            <a:ext cx="9144000" cy="5143500"/>
          </a:xfrm>
          <a:prstGeom prst="rect">
            <a:avLst/>
          </a:prstGeom>
        </p:spPr>
      </p:pic>
      <p:pic>
        <p:nvPicPr>
          <p:cNvPr id="2" name="Imagen 1">
            <a:extLst>
              <a:ext uri="{FF2B5EF4-FFF2-40B4-BE49-F238E27FC236}">
                <a16:creationId xmlns:a16="http://schemas.microsoft.com/office/drawing/2014/main" id="{C4B3FA35-9703-9566-1381-23BF14D7A0F6}"/>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017539" y="0"/>
            <a:ext cx="1564405" cy="815834"/>
          </a:xfrm>
          <a:prstGeom prst="rect">
            <a:avLst/>
          </a:prstGeom>
          <a:noFill/>
          <a:ln>
            <a:noFill/>
          </a:ln>
        </p:spPr>
      </p:pic>
    </p:spTree>
    <p:extLst>
      <p:ext uri="{BB962C8B-B14F-4D97-AF65-F5344CB8AC3E}">
        <p14:creationId xmlns:p14="http://schemas.microsoft.com/office/powerpoint/2010/main" val="3561002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4993743-B10A-433C-9996-3035D2C3A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143"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Freeform 45">
            <a:extLst>
              <a:ext uri="{FF2B5EF4-FFF2-40B4-BE49-F238E27FC236}">
                <a16:creationId xmlns:a16="http://schemas.microsoft.com/office/drawing/2014/main" id="{BB3B8946-A0AA-42D4-8A24-639DC6EA1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31284" y="1624013"/>
            <a:ext cx="532209" cy="1571626"/>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46">
            <a:extLst>
              <a:ext uri="{FF2B5EF4-FFF2-40B4-BE49-F238E27FC236}">
                <a16:creationId xmlns:a16="http://schemas.microsoft.com/office/drawing/2014/main" id="{AB1038E6-06EF-4DCB-B52E-D3825C50F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31284" y="1485560"/>
            <a:ext cx="302419" cy="1279073"/>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47">
            <a:extLst>
              <a:ext uri="{FF2B5EF4-FFF2-40B4-BE49-F238E27FC236}">
                <a16:creationId xmlns:a16="http://schemas.microsoft.com/office/drawing/2014/main" id="{5C7EF35C-8B7D-4026-8F09-8B2B22505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007496" y="1337921"/>
            <a:ext cx="126206" cy="1284896"/>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Freeform 44">
            <a:extLst>
              <a:ext uri="{FF2B5EF4-FFF2-40B4-BE49-F238E27FC236}">
                <a16:creationId xmlns:a16="http://schemas.microsoft.com/office/drawing/2014/main" id="{5F24A71D-C0A9-49AC-B2D1-5A9EA2BD3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35405" y="1334037"/>
            <a:ext cx="246459" cy="130677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14280C55-570C-4284-9850-B2BA33DB67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007043" y="1334038"/>
            <a:ext cx="5274821" cy="1156093"/>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050" name="Picture 2" descr="AGUAZUL | Transportes | Taxis Puerto Montt">
            <a:extLst>
              <a:ext uri="{FF2B5EF4-FFF2-40B4-BE49-F238E27FC236}">
                <a16:creationId xmlns:a16="http://schemas.microsoft.com/office/drawing/2014/main" id="{F079287D-E134-44D4-977E-9D9D39EE34B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763762" y="971749"/>
            <a:ext cx="2507555" cy="1880666"/>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25AEDDE8-EFE5-4EEE-B1F9-1B4843A9B7B4}"/>
              </a:ext>
            </a:extLst>
          </p:cNvPr>
          <p:cNvSpPr txBox="1"/>
          <p:nvPr/>
        </p:nvSpPr>
        <p:spPr>
          <a:xfrm>
            <a:off x="2253501" y="1644016"/>
            <a:ext cx="5028362" cy="461665"/>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white"/>
                </a:solidFill>
                <a:effectLst/>
                <a:uLnTx/>
                <a:uFillTx/>
                <a:latin typeface="Calibri" panose="020F0502020204030204"/>
                <a:ea typeface="+mn-ea"/>
                <a:cs typeface="+mn-cs"/>
              </a:rPr>
              <a:t>ACTIVIDAD </a:t>
            </a:r>
          </a:p>
        </p:txBody>
      </p:sp>
      <p:sp>
        <p:nvSpPr>
          <p:cNvPr id="13" name="CuadroTexto 12">
            <a:extLst>
              <a:ext uri="{FF2B5EF4-FFF2-40B4-BE49-F238E27FC236}">
                <a16:creationId xmlns:a16="http://schemas.microsoft.com/office/drawing/2014/main" id="{DB47E45E-C4DC-4519-B20F-62066CF858B9}"/>
              </a:ext>
            </a:extLst>
          </p:cNvPr>
          <p:cNvSpPr txBox="1"/>
          <p:nvPr/>
        </p:nvSpPr>
        <p:spPr>
          <a:xfrm>
            <a:off x="2413448" y="2917890"/>
            <a:ext cx="4572000" cy="2169825"/>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MX" sz="2700" b="1" i="0" u="none" strike="noStrike" kern="1200" cap="none" spc="0" normalizeH="0" baseline="0" noProof="0" dirty="0">
                <a:ln>
                  <a:noFill/>
                </a:ln>
                <a:solidFill>
                  <a:srgbClr val="002060"/>
                </a:solidFill>
                <a:effectLst/>
                <a:uLnTx/>
                <a:uFillTx/>
                <a:latin typeface="Calibri" panose="020F0502020204030204"/>
                <a:ea typeface="+mn-ea"/>
                <a:cs typeface="+mn-cs"/>
              </a:rPr>
              <a:t>REALICE UNA BUSQUEDA DE LOS TIPOS DE FUSIBLES UTILIZADOS EN LA INDUSTRIA, VISTOS DEL LADO  DE ESTRUCTURA </a:t>
            </a:r>
          </a:p>
        </p:txBody>
      </p:sp>
      <p:pic>
        <p:nvPicPr>
          <p:cNvPr id="3" name="Imagen 2">
            <a:extLst>
              <a:ext uri="{FF2B5EF4-FFF2-40B4-BE49-F238E27FC236}">
                <a16:creationId xmlns:a16="http://schemas.microsoft.com/office/drawing/2014/main" id="{3DC8DE3E-CDC4-DE95-ADA2-CA93F480AFB5}"/>
              </a:ext>
            </a:extLst>
          </p:cNvPr>
          <p:cNvPicPr>
            <a:picLocks noChangeAspect="1"/>
          </p:cNvPicPr>
          <p:nvPr/>
        </p:nvPicPr>
        <p:blipFill>
          <a:blip r:embed="rId3"/>
          <a:stretch>
            <a:fillRect/>
          </a:stretch>
        </p:blipFill>
        <p:spPr>
          <a:xfrm>
            <a:off x="1524000" y="857250"/>
            <a:ext cx="9144000" cy="5143500"/>
          </a:xfrm>
          <a:prstGeom prst="rect">
            <a:avLst/>
          </a:prstGeom>
        </p:spPr>
      </p:pic>
      <p:pic>
        <p:nvPicPr>
          <p:cNvPr id="4" name="Imagen 3">
            <a:extLst>
              <a:ext uri="{FF2B5EF4-FFF2-40B4-BE49-F238E27FC236}">
                <a16:creationId xmlns:a16="http://schemas.microsoft.com/office/drawing/2014/main" id="{EC9A52BB-EF1B-B94E-7508-C912755D5D48}"/>
              </a:ext>
            </a:extLst>
          </p:cNvPr>
          <p:cNvPicPr>
            <a:picLocks noChangeAspect="1"/>
          </p:cNvPicPr>
          <p:nvPr/>
        </p:nvPicPr>
        <p:blipFill>
          <a:blip r:embed="rId4"/>
          <a:stretch>
            <a:fillRect/>
          </a:stretch>
        </p:blipFill>
        <p:spPr>
          <a:xfrm>
            <a:off x="1524000" y="857250"/>
            <a:ext cx="9144000" cy="5143500"/>
          </a:xfrm>
          <a:prstGeom prst="rect">
            <a:avLst/>
          </a:prstGeom>
        </p:spPr>
      </p:pic>
      <p:pic>
        <p:nvPicPr>
          <p:cNvPr id="6" name="Imagen 5">
            <a:extLst>
              <a:ext uri="{FF2B5EF4-FFF2-40B4-BE49-F238E27FC236}">
                <a16:creationId xmlns:a16="http://schemas.microsoft.com/office/drawing/2014/main" id="{1A45A9B9-BE67-7B71-1B19-973EAD1CB6A9}"/>
              </a:ext>
            </a:extLst>
          </p:cNvPr>
          <p:cNvPicPr>
            <a:picLocks noChangeAspect="1"/>
          </p:cNvPicPr>
          <p:nvPr/>
        </p:nvPicPr>
        <p:blipFill>
          <a:blip r:embed="rId5"/>
          <a:stretch>
            <a:fillRect/>
          </a:stretch>
        </p:blipFill>
        <p:spPr>
          <a:xfrm>
            <a:off x="1524000" y="857250"/>
            <a:ext cx="9144000" cy="5143500"/>
          </a:xfrm>
          <a:prstGeom prst="rect">
            <a:avLst/>
          </a:prstGeom>
        </p:spPr>
      </p:pic>
      <p:pic>
        <p:nvPicPr>
          <p:cNvPr id="2" name="Imagen 1">
            <a:extLst>
              <a:ext uri="{FF2B5EF4-FFF2-40B4-BE49-F238E27FC236}">
                <a16:creationId xmlns:a16="http://schemas.microsoft.com/office/drawing/2014/main" id="{2528CE84-8D00-27D5-5829-44C03E32C3B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V="1">
            <a:off x="9004056" y="196376"/>
            <a:ext cx="1267261" cy="660874"/>
          </a:xfrm>
          <a:prstGeom prst="rect">
            <a:avLst/>
          </a:prstGeom>
          <a:noFill/>
          <a:ln>
            <a:noFill/>
          </a:ln>
        </p:spPr>
      </p:pic>
    </p:spTree>
    <p:extLst>
      <p:ext uri="{BB962C8B-B14F-4D97-AF65-F5344CB8AC3E}">
        <p14:creationId xmlns:p14="http://schemas.microsoft.com/office/powerpoint/2010/main" val="2579614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GUAZUL | Transportes | Taxis Puerto Montt">
            <a:extLst>
              <a:ext uri="{FF2B5EF4-FFF2-40B4-BE49-F238E27FC236}">
                <a16:creationId xmlns:a16="http://schemas.microsoft.com/office/drawing/2014/main" id="{F079287D-E134-44D4-977E-9D9D39EE34B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763762" y="971749"/>
            <a:ext cx="2507555" cy="1880666"/>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25AEDDE8-EFE5-4EEE-B1F9-1B4843A9B7B4}"/>
              </a:ext>
            </a:extLst>
          </p:cNvPr>
          <p:cNvSpPr txBox="1"/>
          <p:nvPr/>
        </p:nvSpPr>
        <p:spPr>
          <a:xfrm>
            <a:off x="2253501" y="1644016"/>
            <a:ext cx="5028362" cy="461665"/>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white"/>
                </a:solidFill>
                <a:effectLst/>
                <a:uLnTx/>
                <a:uFillTx/>
                <a:latin typeface="Calibri" panose="020F0502020204030204"/>
                <a:ea typeface="+mn-ea"/>
                <a:cs typeface="+mn-cs"/>
              </a:rPr>
              <a:t>ACTIVIDAD </a:t>
            </a:r>
          </a:p>
        </p:txBody>
      </p:sp>
      <p:sp>
        <p:nvSpPr>
          <p:cNvPr id="13" name="CuadroTexto 12">
            <a:extLst>
              <a:ext uri="{FF2B5EF4-FFF2-40B4-BE49-F238E27FC236}">
                <a16:creationId xmlns:a16="http://schemas.microsoft.com/office/drawing/2014/main" id="{DB47E45E-C4DC-4519-B20F-62066CF858B9}"/>
              </a:ext>
            </a:extLst>
          </p:cNvPr>
          <p:cNvSpPr txBox="1"/>
          <p:nvPr/>
        </p:nvSpPr>
        <p:spPr>
          <a:xfrm>
            <a:off x="2413448" y="2917890"/>
            <a:ext cx="4572000" cy="2169825"/>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s-MX" sz="2700" b="1" i="0" u="none" strike="noStrike" kern="1200" cap="none" spc="0" normalizeH="0" baseline="0" noProof="0" dirty="0">
                <a:ln>
                  <a:noFill/>
                </a:ln>
                <a:solidFill>
                  <a:srgbClr val="002060"/>
                </a:solidFill>
                <a:effectLst/>
                <a:uLnTx/>
                <a:uFillTx/>
                <a:latin typeface="Calibri" panose="020F0502020204030204"/>
                <a:ea typeface="+mn-ea"/>
                <a:cs typeface="+mn-cs"/>
              </a:rPr>
              <a:t>REALICE UNA BUSQUEDA DE LOS TIPOS DE FUSIBLES UTILIZADOS EN LA INDUSTRIA, VISTOS DEL LADO  DE ESTRUCTURA </a:t>
            </a:r>
          </a:p>
        </p:txBody>
      </p:sp>
      <p:pic>
        <p:nvPicPr>
          <p:cNvPr id="3" name="Imagen 2">
            <a:extLst>
              <a:ext uri="{FF2B5EF4-FFF2-40B4-BE49-F238E27FC236}">
                <a16:creationId xmlns:a16="http://schemas.microsoft.com/office/drawing/2014/main" id="{3DC8DE3E-CDC4-DE95-ADA2-CA93F480AFB5}"/>
              </a:ext>
            </a:extLst>
          </p:cNvPr>
          <p:cNvPicPr>
            <a:picLocks noChangeAspect="1"/>
          </p:cNvPicPr>
          <p:nvPr/>
        </p:nvPicPr>
        <p:blipFill>
          <a:blip r:embed="rId3"/>
          <a:stretch>
            <a:fillRect/>
          </a:stretch>
        </p:blipFill>
        <p:spPr>
          <a:xfrm>
            <a:off x="1524000" y="857250"/>
            <a:ext cx="9144000" cy="5143500"/>
          </a:xfrm>
          <a:prstGeom prst="rect">
            <a:avLst/>
          </a:prstGeom>
        </p:spPr>
      </p:pic>
      <p:pic>
        <p:nvPicPr>
          <p:cNvPr id="4" name="Imagen 3">
            <a:extLst>
              <a:ext uri="{FF2B5EF4-FFF2-40B4-BE49-F238E27FC236}">
                <a16:creationId xmlns:a16="http://schemas.microsoft.com/office/drawing/2014/main" id="{EC9A52BB-EF1B-B94E-7508-C912755D5D48}"/>
              </a:ext>
            </a:extLst>
          </p:cNvPr>
          <p:cNvPicPr>
            <a:picLocks noChangeAspect="1"/>
          </p:cNvPicPr>
          <p:nvPr/>
        </p:nvPicPr>
        <p:blipFill>
          <a:blip r:embed="rId4"/>
          <a:stretch>
            <a:fillRect/>
          </a:stretch>
        </p:blipFill>
        <p:spPr>
          <a:xfrm>
            <a:off x="1524000" y="857250"/>
            <a:ext cx="9144000" cy="5143500"/>
          </a:xfrm>
          <a:prstGeom prst="rect">
            <a:avLst/>
          </a:prstGeom>
        </p:spPr>
      </p:pic>
      <p:pic>
        <p:nvPicPr>
          <p:cNvPr id="5" name="Imagen 4">
            <a:extLst>
              <a:ext uri="{FF2B5EF4-FFF2-40B4-BE49-F238E27FC236}">
                <a16:creationId xmlns:a16="http://schemas.microsoft.com/office/drawing/2014/main" id="{DFDCFF4E-0808-11ED-7040-3B7AF8922272}"/>
              </a:ext>
            </a:extLst>
          </p:cNvPr>
          <p:cNvPicPr>
            <a:picLocks noChangeAspect="1"/>
          </p:cNvPicPr>
          <p:nvPr/>
        </p:nvPicPr>
        <p:blipFill>
          <a:blip r:embed="rId5"/>
          <a:stretch>
            <a:fillRect/>
          </a:stretch>
        </p:blipFill>
        <p:spPr>
          <a:xfrm>
            <a:off x="1524000" y="857250"/>
            <a:ext cx="9144000" cy="5143500"/>
          </a:xfrm>
          <a:prstGeom prst="rect">
            <a:avLst/>
          </a:prstGeom>
        </p:spPr>
      </p:pic>
      <p:pic>
        <p:nvPicPr>
          <p:cNvPr id="2" name="Imagen 1">
            <a:extLst>
              <a:ext uri="{FF2B5EF4-FFF2-40B4-BE49-F238E27FC236}">
                <a16:creationId xmlns:a16="http://schemas.microsoft.com/office/drawing/2014/main" id="{A2D09AD0-AAA9-F92F-BDFA-76E13B8FE264}"/>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50942" y="0"/>
            <a:ext cx="1413485" cy="737129"/>
          </a:xfrm>
          <a:prstGeom prst="rect">
            <a:avLst/>
          </a:prstGeom>
          <a:noFill/>
          <a:ln>
            <a:noFill/>
          </a:ln>
        </p:spPr>
      </p:pic>
    </p:spTree>
    <p:extLst>
      <p:ext uri="{BB962C8B-B14F-4D97-AF65-F5344CB8AC3E}">
        <p14:creationId xmlns:p14="http://schemas.microsoft.com/office/powerpoint/2010/main" val="881171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theme/theme1.xml><?xml version="1.0" encoding="utf-8"?>
<a:theme xmlns:a="http://schemas.openxmlformats.org/drawingml/2006/main" name="Tema de Offic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4168</TotalTime>
  <Words>885</Words>
  <Application>Microsoft Office PowerPoint</Application>
  <PresentationFormat>Panorámica</PresentationFormat>
  <Paragraphs>64</Paragraphs>
  <Slides>26</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26</vt:i4>
      </vt:variant>
    </vt:vector>
  </HeadingPairs>
  <TitlesOfParts>
    <vt:vector size="33" baseType="lpstr">
      <vt:lpstr>arial</vt:lpstr>
      <vt:lpstr>arial</vt:lpstr>
      <vt:lpstr>Calibri</vt:lpstr>
      <vt:lpstr>Calibri Light</vt:lpstr>
      <vt:lpstr>verdana</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Cristian Troncoso Alarcón</dc:creator>
  <cp:lastModifiedBy>Felipe Alejandro Valdebenito Muñoz</cp:lastModifiedBy>
  <cp:revision>21</cp:revision>
  <dcterms:created xsi:type="dcterms:W3CDTF">2021-03-21T19:34:58Z</dcterms:created>
  <dcterms:modified xsi:type="dcterms:W3CDTF">2022-11-11T13:34:55Z</dcterms:modified>
</cp:coreProperties>
</file>